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  <p:sldMasterId id="2147483855" r:id="rId2"/>
    <p:sldMasterId id="2147483870" r:id="rId3"/>
  </p:sldMasterIdLst>
  <p:notesMasterIdLst>
    <p:notesMasterId r:id="rId58"/>
  </p:notesMasterIdLst>
  <p:handoutMasterIdLst>
    <p:handoutMasterId r:id="rId59"/>
  </p:handoutMasterIdLst>
  <p:sldIdLst>
    <p:sldId id="675" r:id="rId4"/>
    <p:sldId id="709" r:id="rId5"/>
    <p:sldId id="696" r:id="rId6"/>
    <p:sldId id="415" r:id="rId7"/>
    <p:sldId id="455" r:id="rId8"/>
    <p:sldId id="456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659" r:id="rId18"/>
    <p:sldId id="472" r:id="rId19"/>
    <p:sldId id="697" r:id="rId20"/>
    <p:sldId id="698" r:id="rId21"/>
    <p:sldId id="699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407" r:id="rId32"/>
    <p:sldId id="417" r:id="rId33"/>
    <p:sldId id="420" r:id="rId34"/>
    <p:sldId id="4162" r:id="rId35"/>
    <p:sldId id="419" r:id="rId36"/>
    <p:sldId id="409" r:id="rId37"/>
    <p:sldId id="359" r:id="rId38"/>
    <p:sldId id="421" r:id="rId39"/>
    <p:sldId id="410" r:id="rId40"/>
    <p:sldId id="411" r:id="rId41"/>
    <p:sldId id="412" r:id="rId42"/>
    <p:sldId id="413" r:id="rId43"/>
    <p:sldId id="422" r:id="rId44"/>
    <p:sldId id="423" r:id="rId45"/>
    <p:sldId id="424" r:id="rId46"/>
    <p:sldId id="426" r:id="rId47"/>
    <p:sldId id="427" r:id="rId48"/>
    <p:sldId id="428" r:id="rId49"/>
    <p:sldId id="429" r:id="rId50"/>
    <p:sldId id="431" r:id="rId51"/>
    <p:sldId id="432" r:id="rId52"/>
    <p:sldId id="433" r:id="rId53"/>
    <p:sldId id="434" r:id="rId54"/>
    <p:sldId id="436" r:id="rId55"/>
    <p:sldId id="435" r:id="rId56"/>
    <p:sldId id="4119" r:id="rId57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2F9"/>
    <a:srgbClr val="F7FAFC"/>
    <a:srgbClr val="FDFAC3"/>
    <a:srgbClr val="E1EBF7"/>
    <a:srgbClr val="33CC33"/>
    <a:srgbClr val="9966FF"/>
    <a:srgbClr val="CC66FF"/>
    <a:srgbClr val="B9D3E5"/>
    <a:srgbClr val="B5D4F9"/>
    <a:srgbClr val="DB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3" autoAdjust="0"/>
  </p:normalViewPr>
  <p:slideViewPr>
    <p:cSldViewPr>
      <p:cViewPr varScale="1">
        <p:scale>
          <a:sx n="61" d="100"/>
          <a:sy n="61" d="100"/>
        </p:scale>
        <p:origin x="142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704" y="-7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40" y="1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3D1AD9B4-242D-4AA5-AE7C-4104A3A2D00C}" type="datetimeFigureOut">
              <a:rPr lang="zh-TW" altLang="en-US" smtClean="0"/>
              <a:pPr/>
              <a:t>2025/10/29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650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40" y="9440650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3B59D2AE-C080-4D26-ADA1-B652AAD756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356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40" y="1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1F411452-9EB5-4C3F-964E-E8E389255A16}" type="datetimeFigureOut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41" tIns="45770" rIns="91541" bIns="4577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50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40" y="9440650"/>
            <a:ext cx="2949787" cy="49696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88B648A7-99E8-4CEA-8D90-AD1F651C087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470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80E65-E1D5-48DD-A89B-FC2EC4C43A09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A4F26-4754-4CFA-8A87-708742675E42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 SemiBold" pitchFamily="2" charset="77"/>
                <a:ea typeface="新細明體" panose="02020500000000000000" pitchFamily="18" charset="-120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 SemiBold" pitchFamily="2" charset="77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0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33E-5F7C-4784-B30F-3002174228FD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FA82-3C7F-402E-90AA-2B3DA6124CB6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1731-717C-45B1-B46B-F833D9DEA89E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09888" y="2057477"/>
            <a:ext cx="6780203" cy="1470025"/>
          </a:xfrm>
        </p:spPr>
        <p:txBody>
          <a:bodyPr/>
          <a:lstStyle>
            <a:lvl1pPr algn="l">
              <a:defRPr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09887" y="3690243"/>
            <a:ext cx="5663381" cy="653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  <a:lvl2pPr marL="42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9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5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1"/>
          </p:nvPr>
        </p:nvSpPr>
        <p:spPr>
          <a:xfrm>
            <a:off x="6454043" y="6246064"/>
            <a:ext cx="2524556" cy="391864"/>
          </a:xfrm>
        </p:spPr>
        <p:txBody>
          <a:bodyPr>
            <a:normAutofit/>
          </a:bodyPr>
          <a:lstStyle>
            <a:lvl1pPr algn="r">
              <a:buNone/>
              <a:defRPr sz="153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4278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04040"/>
                </a:solidFill>
                <a:latin typeface="PMingLiU-ExtB"/>
                <a:cs typeface="PMingLiU-ExtB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dirty="0"/>
              <a:pPr marL="38100">
                <a:lnSpc>
                  <a:spcPts val="127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51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區段標題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861" y="2253409"/>
            <a:ext cx="7772400" cy="1362075"/>
          </a:xfrm>
        </p:spPr>
        <p:txBody>
          <a:bodyPr anchor="ctr">
            <a:noAutofit/>
          </a:bodyPr>
          <a:lstStyle>
            <a:lvl1pPr algn="ctr">
              <a:defRPr sz="6396" b="0" cap="all">
                <a:solidFill>
                  <a:srgbClr val="403329"/>
                </a:solidFill>
                <a:effectLst>
                  <a:outerShdw blurRad="12700" dist="12700" dir="54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370" y="4147417"/>
            <a:ext cx="7772400" cy="587597"/>
          </a:xfrm>
        </p:spPr>
        <p:txBody>
          <a:bodyPr anchor="ctr"/>
          <a:lstStyle>
            <a:lvl1pPr marL="0" indent="0" algn="ctr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1pPr>
            <a:lvl2pPr marL="425707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2pPr>
            <a:lvl3pPr marL="851415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3pPr>
            <a:lvl4pPr marL="1277122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4pPr>
            <a:lvl5pPr marL="1702829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5pPr>
            <a:lvl6pPr marL="2128536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6pPr>
            <a:lvl7pPr marL="2554244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7pPr>
            <a:lvl8pPr marL="2979952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8pPr>
            <a:lvl9pPr marL="3405659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3"/>
          </p:nvPr>
        </p:nvSpPr>
        <p:spPr>
          <a:xfrm>
            <a:off x="5803491" y="98157"/>
            <a:ext cx="3201876" cy="326508"/>
          </a:xfrm>
        </p:spPr>
        <p:txBody>
          <a:bodyPr anchor="ctr">
            <a:normAutofit/>
          </a:bodyPr>
          <a:lstStyle>
            <a:lvl1pPr algn="ctr">
              <a:buNone/>
              <a:defRPr sz="1710">
                <a:solidFill>
                  <a:srgbClr val="403329"/>
                </a:solidFill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2116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2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4A671B-B05B-0041-93EC-A01845C522C5}"/>
              </a:ext>
            </a:extLst>
          </p:cNvPr>
          <p:cNvSpPr/>
          <p:nvPr userDrawn="1"/>
        </p:nvSpPr>
        <p:spPr>
          <a:xfrm>
            <a:off x="8117414" y="235528"/>
            <a:ext cx="644404" cy="6650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Nunito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844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3279F6-F78A-9D43-9C0C-41665A74B5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265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295B25-9368-0043-B691-DE6DF16778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99561" y="1309915"/>
            <a:ext cx="5650892" cy="423817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128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4561C4-9A67-A547-9BA9-FCB35D4718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12857" y="1878227"/>
            <a:ext cx="2831144" cy="4979773"/>
          </a:xfrm>
          <a:custGeom>
            <a:avLst/>
            <a:gdLst>
              <a:gd name="connsiteX0" fmla="*/ 6610866 w 7547750"/>
              <a:gd name="connsiteY0" fmla="*/ 0 h 9959546"/>
              <a:gd name="connsiteX1" fmla="*/ 7286788 w 7547750"/>
              <a:gd name="connsiteY1" fmla="*/ 34132 h 9959546"/>
              <a:gd name="connsiteX2" fmla="*/ 7547750 w 7547750"/>
              <a:gd name="connsiteY2" fmla="*/ 67292 h 9959546"/>
              <a:gd name="connsiteX3" fmla="*/ 7547750 w 7547750"/>
              <a:gd name="connsiteY3" fmla="*/ 9959546 h 9959546"/>
              <a:gd name="connsiteX4" fmla="*/ 911486 w 7547750"/>
              <a:gd name="connsiteY4" fmla="*/ 9959546 h 9959546"/>
              <a:gd name="connsiteX5" fmla="*/ 797896 w 7547750"/>
              <a:gd name="connsiteY5" fmla="*/ 9761996 h 9959546"/>
              <a:gd name="connsiteX6" fmla="*/ 0 w 7547750"/>
              <a:gd name="connsiteY6" fmla="*/ 6610865 h 9959546"/>
              <a:gd name="connsiteX7" fmla="*/ 6610866 w 7547750"/>
              <a:gd name="connsiteY7" fmla="*/ 0 h 995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7750" h="9959546">
                <a:moveTo>
                  <a:pt x="6610866" y="0"/>
                </a:moveTo>
                <a:cubicBezTo>
                  <a:pt x="6839058" y="0"/>
                  <a:pt x="7064550" y="11562"/>
                  <a:pt x="7286788" y="34132"/>
                </a:cubicBezTo>
                <a:lnTo>
                  <a:pt x="7547750" y="67292"/>
                </a:lnTo>
                <a:lnTo>
                  <a:pt x="7547750" y="9959546"/>
                </a:lnTo>
                <a:lnTo>
                  <a:pt x="911486" y="9959546"/>
                </a:lnTo>
                <a:lnTo>
                  <a:pt x="797896" y="9761996"/>
                </a:lnTo>
                <a:cubicBezTo>
                  <a:pt x="289042" y="8825281"/>
                  <a:pt x="0" y="7751828"/>
                  <a:pt x="0" y="6610865"/>
                </a:cubicBezTo>
                <a:cubicBezTo>
                  <a:pt x="0" y="2959786"/>
                  <a:pt x="2959786" y="0"/>
                  <a:pt x="661086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4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BF51-F092-4B94-AC74-50EE2186BF94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6D03A8-38DA-1141-93A4-105CC5C37F93}"/>
              </a:ext>
            </a:extLst>
          </p:cNvPr>
          <p:cNvSpPr/>
          <p:nvPr userDrawn="1"/>
        </p:nvSpPr>
        <p:spPr>
          <a:xfrm>
            <a:off x="8331783" y="314325"/>
            <a:ext cx="3036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Nunito Sans ExtraLight" pitchFamily="2" charset="77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C62909-C37E-EF49-BB9D-4A406142B3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0458" y="381001"/>
            <a:ext cx="4573191" cy="6096000"/>
          </a:xfrm>
          <a:custGeom>
            <a:avLst/>
            <a:gdLst>
              <a:gd name="connsiteX0" fmla="*/ 6096000 w 12192000"/>
              <a:gd name="connsiteY0" fmla="*/ 0 h 12192000"/>
              <a:gd name="connsiteX1" fmla="*/ 12192000 w 12192000"/>
              <a:gd name="connsiteY1" fmla="*/ 6096000 h 12192000"/>
              <a:gd name="connsiteX2" fmla="*/ 6096000 w 12192000"/>
              <a:gd name="connsiteY2" fmla="*/ 12192000 h 12192000"/>
              <a:gd name="connsiteX3" fmla="*/ 0 w 12192000"/>
              <a:gd name="connsiteY3" fmla="*/ 6096000 h 12192000"/>
              <a:gd name="connsiteX4" fmla="*/ 6096000 w 12192000"/>
              <a:gd name="connsiteY4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2192000">
                <a:moveTo>
                  <a:pt x="6096000" y="0"/>
                </a:moveTo>
                <a:cubicBezTo>
                  <a:pt x="9462728" y="0"/>
                  <a:pt x="12192000" y="2729272"/>
                  <a:pt x="12192000" y="6096000"/>
                </a:cubicBezTo>
                <a:cubicBezTo>
                  <a:pt x="12192000" y="9462728"/>
                  <a:pt x="9462728" y="12192000"/>
                  <a:pt x="6096000" y="12192000"/>
                </a:cubicBezTo>
                <a:cubicBezTo>
                  <a:pt x="2729272" y="12192000"/>
                  <a:pt x="0" y="9462728"/>
                  <a:pt x="0" y="6096000"/>
                </a:cubicBezTo>
                <a:cubicBezTo>
                  <a:pt x="0" y="2729272"/>
                  <a:pt x="2729272" y="0"/>
                  <a:pt x="60960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13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5E4BEB-9379-1B4B-A4F2-584469834F62}"/>
              </a:ext>
            </a:extLst>
          </p:cNvPr>
          <p:cNvSpPr/>
          <p:nvPr userDrawn="1"/>
        </p:nvSpPr>
        <p:spPr>
          <a:xfrm>
            <a:off x="8194664" y="172995"/>
            <a:ext cx="639629" cy="939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Nunito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34281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671819-9DFA-2F4A-8E9B-D50CC3AD5F1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22217" y="1390618"/>
            <a:ext cx="6575520" cy="5002162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368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4CD333-4BF8-EA4E-B7BF-D6560BAAA0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1"/>
            <a:ext cx="3680182" cy="6858000"/>
          </a:xfrm>
          <a:custGeom>
            <a:avLst/>
            <a:gdLst>
              <a:gd name="connsiteX0" fmla="*/ 0 w 9811264"/>
              <a:gd name="connsiteY0" fmla="*/ 0 h 13715999"/>
              <a:gd name="connsiteX1" fmla="*/ 5851617 w 9811264"/>
              <a:gd name="connsiteY1" fmla="*/ 0 h 13715999"/>
              <a:gd name="connsiteX2" fmla="*/ 5997745 w 9811264"/>
              <a:gd name="connsiteY2" fmla="*/ 84022 h 13715999"/>
              <a:gd name="connsiteX3" fmla="*/ 9811264 w 9811264"/>
              <a:gd name="connsiteY3" fmla="*/ 6857999 h 13715999"/>
              <a:gd name="connsiteX4" fmla="*/ 5997745 w 9811264"/>
              <a:gd name="connsiteY4" fmla="*/ 13631976 h 13715999"/>
              <a:gd name="connsiteX5" fmla="*/ 5851615 w 9811264"/>
              <a:gd name="connsiteY5" fmla="*/ 13715999 h 13715999"/>
              <a:gd name="connsiteX6" fmla="*/ 0 w 9811264"/>
              <a:gd name="connsiteY6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11264" h="13715999">
                <a:moveTo>
                  <a:pt x="0" y="0"/>
                </a:moveTo>
                <a:lnTo>
                  <a:pt x="5851617" y="0"/>
                </a:lnTo>
                <a:lnTo>
                  <a:pt x="5997745" y="84022"/>
                </a:lnTo>
                <a:cubicBezTo>
                  <a:pt x="8284039" y="1473208"/>
                  <a:pt x="9811264" y="3987253"/>
                  <a:pt x="9811264" y="6857999"/>
                </a:cubicBezTo>
                <a:cubicBezTo>
                  <a:pt x="9811264" y="9728746"/>
                  <a:pt x="8284039" y="12242790"/>
                  <a:pt x="5997745" y="13631976"/>
                </a:cubicBezTo>
                <a:lnTo>
                  <a:pt x="5851615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975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0453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3302C9-9CCE-E444-BBCB-D9415F5DE4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449" y="2675238"/>
            <a:ext cx="3568943" cy="4182763"/>
          </a:xfrm>
          <a:custGeom>
            <a:avLst/>
            <a:gdLst>
              <a:gd name="connsiteX0" fmla="*/ 4757353 w 9514704"/>
              <a:gd name="connsiteY0" fmla="*/ 0 h 8365525"/>
              <a:gd name="connsiteX1" fmla="*/ 9514704 w 9514704"/>
              <a:gd name="connsiteY1" fmla="*/ 4757352 h 8365525"/>
              <a:gd name="connsiteX2" fmla="*/ 7956088 w 9514704"/>
              <a:gd name="connsiteY2" fmla="*/ 8278830 h 8365525"/>
              <a:gd name="connsiteX3" fmla="*/ 7856005 w 9514704"/>
              <a:gd name="connsiteY3" fmla="*/ 8365525 h 8365525"/>
              <a:gd name="connsiteX4" fmla="*/ 1658700 w 9514704"/>
              <a:gd name="connsiteY4" fmla="*/ 8365525 h 8365525"/>
              <a:gd name="connsiteX5" fmla="*/ 1558616 w 9514704"/>
              <a:gd name="connsiteY5" fmla="*/ 8278830 h 8365525"/>
              <a:gd name="connsiteX6" fmla="*/ 0 w 9514704"/>
              <a:gd name="connsiteY6" fmla="*/ 4757352 h 8365525"/>
              <a:gd name="connsiteX7" fmla="*/ 4757353 w 9514704"/>
              <a:gd name="connsiteY7" fmla="*/ 0 h 836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14704" h="8365525">
                <a:moveTo>
                  <a:pt x="4757353" y="0"/>
                </a:moveTo>
                <a:cubicBezTo>
                  <a:pt x="7384766" y="0"/>
                  <a:pt x="9514704" y="2129939"/>
                  <a:pt x="9514704" y="4757352"/>
                </a:cubicBezTo>
                <a:cubicBezTo>
                  <a:pt x="9514704" y="6153165"/>
                  <a:pt x="8913579" y="7408578"/>
                  <a:pt x="7956088" y="8278830"/>
                </a:cubicBezTo>
                <a:lnTo>
                  <a:pt x="7856005" y="8365525"/>
                </a:lnTo>
                <a:lnTo>
                  <a:pt x="1658700" y="8365525"/>
                </a:lnTo>
                <a:lnTo>
                  <a:pt x="1558616" y="8278830"/>
                </a:lnTo>
                <a:cubicBezTo>
                  <a:pt x="601126" y="7408578"/>
                  <a:pt x="0" y="6153165"/>
                  <a:pt x="0" y="4757352"/>
                </a:cubicBezTo>
                <a:cubicBezTo>
                  <a:pt x="0" y="2129939"/>
                  <a:pt x="2129939" y="0"/>
                  <a:pt x="475735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9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EB03A3-B96F-8C4F-9F30-DA1E7B30ABC7}"/>
              </a:ext>
            </a:extLst>
          </p:cNvPr>
          <p:cNvSpPr/>
          <p:nvPr userDrawn="1"/>
        </p:nvSpPr>
        <p:spPr>
          <a:xfrm>
            <a:off x="8284511" y="327074"/>
            <a:ext cx="348266" cy="397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Nunito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8875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02756" y="97955"/>
            <a:ext cx="3201520" cy="326517"/>
          </a:xfrm>
        </p:spPr>
        <p:txBody>
          <a:bodyPr>
            <a:normAutofit/>
          </a:bodyPr>
          <a:lstStyle>
            <a:lvl1pPr>
              <a:defRPr sz="1361">
                <a:solidFill>
                  <a:srgbClr val="403329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51264"/>
            <a:ext cx="8229600" cy="5374901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1873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09889" y="2057478"/>
            <a:ext cx="6780203" cy="1470025"/>
          </a:xfrm>
        </p:spPr>
        <p:txBody>
          <a:bodyPr/>
          <a:lstStyle>
            <a:lvl1pPr algn="l">
              <a:defRPr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09887" y="3690243"/>
            <a:ext cx="5663381" cy="653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  <a:lvl2pPr marL="327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8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64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9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18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1"/>
          </p:nvPr>
        </p:nvSpPr>
        <p:spPr>
          <a:xfrm>
            <a:off x="6454043" y="6246064"/>
            <a:ext cx="2524556" cy="391864"/>
          </a:xfrm>
        </p:spPr>
        <p:txBody>
          <a:bodyPr>
            <a:normAutofit/>
          </a:bodyPr>
          <a:lstStyle>
            <a:lvl1pPr algn="r">
              <a:buNone/>
              <a:defRPr sz="12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49302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區段標題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861" y="2384031"/>
            <a:ext cx="7772400" cy="1362075"/>
          </a:xfrm>
        </p:spPr>
        <p:txBody>
          <a:bodyPr anchor="ctr">
            <a:noAutofit/>
          </a:bodyPr>
          <a:lstStyle>
            <a:lvl1pPr algn="ctr">
              <a:defRPr sz="4951" b="0" cap="all">
                <a:solidFill>
                  <a:srgbClr val="403329"/>
                </a:solidFill>
                <a:latin typeface="Garamond" pitchFamily="18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370" y="4082107"/>
            <a:ext cx="7772400" cy="587597"/>
          </a:xfrm>
        </p:spPr>
        <p:txBody>
          <a:bodyPr anchor="ctr"/>
          <a:lstStyle>
            <a:lvl1pPr marL="0" indent="0" algn="ctr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1pPr>
            <a:lvl2pPr marL="32735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5471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982074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309433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636791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964149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2291508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618866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3"/>
          </p:nvPr>
        </p:nvSpPr>
        <p:spPr>
          <a:xfrm>
            <a:off x="5803491" y="98157"/>
            <a:ext cx="3201876" cy="326508"/>
          </a:xfrm>
        </p:spPr>
        <p:txBody>
          <a:bodyPr anchor="ctr">
            <a:normAutofit/>
          </a:bodyPr>
          <a:lstStyle>
            <a:lvl1pPr algn="ctr">
              <a:buNone/>
              <a:defRPr sz="1350">
                <a:solidFill>
                  <a:srgbClr val="403329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5930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02755" y="97956"/>
            <a:ext cx="3201520" cy="326517"/>
          </a:xfrm>
        </p:spPr>
        <p:txBody>
          <a:bodyPr>
            <a:normAutofit/>
          </a:bodyPr>
          <a:lstStyle>
            <a:lvl1pPr>
              <a:defRPr sz="1350">
                <a:solidFill>
                  <a:srgbClr val="403329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51264"/>
            <a:ext cx="8229600" cy="5374900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30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大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446506" y="1599673"/>
            <a:ext cx="8250988" cy="45070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3242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59A4-7FD6-4136-8B52-C34D8614D777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兩項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725" b="0"/>
            </a:lvl1pPr>
            <a:lvl2pPr marL="327358" indent="0">
              <a:buNone/>
              <a:defRPr sz="1425" b="1"/>
            </a:lvl2pPr>
            <a:lvl3pPr marL="654716" indent="0">
              <a:buNone/>
              <a:defRPr sz="1350" b="1"/>
            </a:lvl3pPr>
            <a:lvl4pPr marL="982074" indent="0">
              <a:buNone/>
              <a:defRPr sz="1125" b="1"/>
            </a:lvl4pPr>
            <a:lvl5pPr marL="1309433" indent="0">
              <a:buNone/>
              <a:defRPr sz="1125" b="1"/>
            </a:lvl5pPr>
            <a:lvl6pPr marL="1636791" indent="0">
              <a:buNone/>
              <a:defRPr sz="1125" b="1"/>
            </a:lvl6pPr>
            <a:lvl7pPr marL="1964149" indent="0">
              <a:buNone/>
              <a:defRPr sz="1125" b="1"/>
            </a:lvl7pPr>
            <a:lvl8pPr marL="2291508" indent="0">
              <a:buNone/>
              <a:defRPr sz="1125" b="1"/>
            </a:lvl8pPr>
            <a:lvl9pPr marL="2618866" indent="0">
              <a:buNone/>
              <a:defRPr sz="1125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1725" b="0"/>
            </a:lvl1pPr>
            <a:lvl2pPr marL="327358" indent="0">
              <a:buNone/>
              <a:defRPr sz="1425" b="1"/>
            </a:lvl2pPr>
            <a:lvl3pPr marL="654716" indent="0">
              <a:buNone/>
              <a:defRPr sz="1350" b="1"/>
            </a:lvl3pPr>
            <a:lvl4pPr marL="982074" indent="0">
              <a:buNone/>
              <a:defRPr sz="1125" b="1"/>
            </a:lvl4pPr>
            <a:lvl5pPr marL="1309433" indent="0">
              <a:buNone/>
              <a:defRPr sz="1125" b="1"/>
            </a:lvl5pPr>
            <a:lvl6pPr marL="1636791" indent="0">
              <a:buNone/>
              <a:defRPr sz="1125" b="1"/>
            </a:lvl6pPr>
            <a:lvl7pPr marL="1964149" indent="0">
              <a:buNone/>
              <a:defRPr sz="1125" b="1"/>
            </a:lvl7pPr>
            <a:lvl8pPr marL="2291508" indent="0">
              <a:buNone/>
              <a:defRPr sz="1125" b="1"/>
            </a:lvl8pPr>
            <a:lvl9pPr marL="2618866" indent="0">
              <a:buNone/>
              <a:defRPr sz="1125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4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639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425" b="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49" cy="5853113"/>
          </a:xfrm>
        </p:spPr>
        <p:txBody>
          <a:bodyPr/>
          <a:lstStyle>
            <a:lvl1pPr>
              <a:defRPr sz="2326"/>
            </a:lvl1pPr>
            <a:lvl2pPr>
              <a:defRPr sz="1951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975"/>
            </a:lvl1pPr>
            <a:lvl2pPr marL="327358" indent="0">
              <a:buNone/>
              <a:defRPr sz="825"/>
            </a:lvl2pPr>
            <a:lvl3pPr marL="654716" indent="0">
              <a:buNone/>
              <a:defRPr sz="750"/>
            </a:lvl3pPr>
            <a:lvl4pPr marL="982074" indent="0">
              <a:buNone/>
              <a:defRPr sz="675"/>
            </a:lvl4pPr>
            <a:lvl5pPr marL="1309433" indent="0">
              <a:buNone/>
              <a:defRPr sz="675"/>
            </a:lvl5pPr>
            <a:lvl6pPr marL="1636791" indent="0">
              <a:buNone/>
              <a:defRPr sz="675"/>
            </a:lvl6pPr>
            <a:lvl7pPr marL="1964149" indent="0">
              <a:buNone/>
              <a:defRPr sz="675"/>
            </a:lvl7pPr>
            <a:lvl8pPr marL="2291508" indent="0">
              <a:buNone/>
              <a:defRPr sz="675"/>
            </a:lvl8pPr>
            <a:lvl9pPr marL="2618866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54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326"/>
            </a:lvl1pPr>
            <a:lvl2pPr marL="327358" indent="0">
              <a:buNone/>
              <a:defRPr sz="1951"/>
            </a:lvl2pPr>
            <a:lvl3pPr marL="654716" indent="0">
              <a:buNone/>
              <a:defRPr sz="1725"/>
            </a:lvl3pPr>
            <a:lvl4pPr marL="982074" indent="0">
              <a:buNone/>
              <a:defRPr sz="1425"/>
            </a:lvl4pPr>
            <a:lvl5pPr marL="1309433" indent="0">
              <a:buNone/>
              <a:defRPr sz="1425"/>
            </a:lvl5pPr>
            <a:lvl6pPr marL="1636791" indent="0">
              <a:buNone/>
              <a:defRPr sz="1425"/>
            </a:lvl6pPr>
            <a:lvl7pPr marL="1964149" indent="0">
              <a:buNone/>
              <a:defRPr sz="1425"/>
            </a:lvl7pPr>
            <a:lvl8pPr marL="2291508" indent="0">
              <a:buNone/>
              <a:defRPr sz="1425"/>
            </a:lvl8pPr>
            <a:lvl9pPr marL="2618866" indent="0">
              <a:buNone/>
              <a:defRPr sz="1425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975"/>
            </a:lvl1pPr>
            <a:lvl2pPr marL="327358" indent="0">
              <a:buNone/>
              <a:defRPr sz="825"/>
            </a:lvl2pPr>
            <a:lvl3pPr marL="654716" indent="0">
              <a:buNone/>
              <a:defRPr sz="750"/>
            </a:lvl3pPr>
            <a:lvl4pPr marL="982074" indent="0">
              <a:buNone/>
              <a:defRPr sz="675"/>
            </a:lvl4pPr>
            <a:lvl5pPr marL="1309433" indent="0">
              <a:buNone/>
              <a:defRPr sz="675"/>
            </a:lvl5pPr>
            <a:lvl6pPr marL="1636791" indent="0">
              <a:buNone/>
              <a:defRPr sz="675"/>
            </a:lvl6pPr>
            <a:lvl7pPr marL="1964149" indent="0">
              <a:buNone/>
              <a:defRPr sz="675"/>
            </a:lvl7pPr>
            <a:lvl8pPr marL="2291508" indent="0">
              <a:buNone/>
              <a:defRPr sz="675"/>
            </a:lvl8pPr>
            <a:lvl9pPr marL="2618866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341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127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1" y="274641"/>
            <a:ext cx="2228851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341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944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底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25233" y="3689641"/>
            <a:ext cx="3694472" cy="391864"/>
          </a:xfrm>
        </p:spPr>
        <p:txBody>
          <a:bodyPr>
            <a:noAutofit/>
          </a:bodyPr>
          <a:lstStyle>
            <a:lvl1pPr algn="l">
              <a:defRPr sz="165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3771532" y="4244720"/>
            <a:ext cx="3509749" cy="391188"/>
          </a:xfrm>
        </p:spPr>
        <p:txBody>
          <a:bodyPr>
            <a:normAutofit/>
          </a:bodyPr>
          <a:lstStyle>
            <a:lvl1pPr algn="l" defTabSz="654716" rtl="0" eaLnBrk="1" latinLnBrk="0" hangingPunct="1">
              <a:spcBef>
                <a:spcPct val="0"/>
              </a:spcBef>
              <a:buNone/>
              <a:defRPr lang="zh-TW" altLang="en-US" sz="1650" kern="1200" dirty="0" smtClean="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4"/>
          </p:nvPr>
        </p:nvSpPr>
        <p:spPr>
          <a:xfrm>
            <a:off x="2785745" y="3069259"/>
            <a:ext cx="3633492" cy="456634"/>
          </a:xfrm>
        </p:spPr>
        <p:txBody>
          <a:bodyPr>
            <a:normAutofit/>
          </a:bodyPr>
          <a:lstStyle>
            <a:lvl1pPr>
              <a:buNone/>
              <a:defRPr sz="165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54563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0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CF1A-D754-40F4-A197-AA98906037C9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CF2-0275-4F20-BE30-CAB3EA9C8012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42DA-B749-4210-AE8D-BCA3019D16C7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DDF-5CBA-4C21-B758-357EF9ADB7A1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27B-AFFB-4277-80E8-0EB9755D0E21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6B0D-DD82-4C2B-9A9A-881572BF3260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5ED9FBC-1D77-4B2F-9403-3D46A13AE6F7}" type="datetime1">
              <a:rPr lang="zh-TW" altLang="en-US" smtClean="0"/>
              <a:pPr/>
              <a:t>2025/10/29</a:t>
            </a:fld>
            <a:endParaRPr lang="zh-TW" alt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4" r:id="rId13"/>
    <p:sldLayoutId id="2147483883" r:id="rId1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8478E753-DF92-9947-83A3-09E9F4F80353}"/>
              </a:ext>
            </a:extLst>
          </p:cNvPr>
          <p:cNvSpPr/>
          <p:nvPr userDrawn="1"/>
        </p:nvSpPr>
        <p:spPr>
          <a:xfrm>
            <a:off x="8373152" y="383727"/>
            <a:ext cx="200229" cy="266903"/>
          </a:xfrm>
          <a:prstGeom prst="donut">
            <a:avLst>
              <a:gd name="adj" fmla="val 91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99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Nunito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BDB90-54CE-7244-803E-647CA61D2CD7}"/>
              </a:ext>
            </a:extLst>
          </p:cNvPr>
          <p:cNvSpPr txBox="1"/>
          <p:nvPr userDrawn="1"/>
        </p:nvSpPr>
        <p:spPr>
          <a:xfrm>
            <a:off x="8332844" y="419075"/>
            <a:ext cx="280846" cy="1962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D93340F3-85EA-5849-99E4-E0C4FF56AC6F}" type="slidenum">
              <a:rPr lang="en-US" sz="675" b="0" i="0" smtClean="0">
                <a:solidFill>
                  <a:schemeClr val="tx2"/>
                </a:solidFill>
                <a:latin typeface="Nunito Sans" pitchFamily="2" charset="77"/>
                <a:ea typeface="Noto Sans Light" panose="020B0402040504020204" pitchFamily="34" charset="0"/>
                <a:cs typeface="Noto Sans Light" panose="020B0402040504020204" pitchFamily="34" charset="0"/>
              </a:rPr>
              <a:pPr algn="ctr"/>
              <a:t>‹#›</a:t>
            </a:fld>
            <a:endParaRPr lang="en-US" sz="675" b="0" i="0" dirty="0">
              <a:solidFill>
                <a:schemeClr val="tx2"/>
              </a:solidFill>
              <a:latin typeface="Nunito Sans" pitchFamily="2" charset="77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2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ftr="0" dt="0"/>
  <p:txStyles>
    <p:titleStyle>
      <a:lvl1pPr algn="l" defTabSz="685811" rtl="0" eaLnBrk="1" latinLnBrk="0" hangingPunct="1">
        <a:lnSpc>
          <a:spcPct val="100000"/>
        </a:lnSpc>
        <a:spcBef>
          <a:spcPct val="0"/>
        </a:spcBef>
        <a:buNone/>
        <a:defRPr sz="3001" b="1" i="0" kern="1200" spc="113">
          <a:solidFill>
            <a:schemeClr val="tx1"/>
          </a:solidFill>
          <a:latin typeface="Nunito Sans SemiBold" pitchFamily="2" charset="77"/>
          <a:ea typeface="+mj-ea"/>
          <a:cs typeface="+mj-cs"/>
        </a:defRPr>
      </a:lvl1pPr>
    </p:titleStyle>
    <p:bodyStyle>
      <a:lvl1pPr marL="171453" indent="-171453" algn="l" defTabSz="685811" rtl="0" eaLnBrk="1" latinLnBrk="0" hangingPunct="1">
        <a:lnSpc>
          <a:spcPts val="1388"/>
        </a:lnSpc>
        <a:spcBef>
          <a:spcPts val="450"/>
        </a:spcBef>
        <a:buFont typeface="Arial" panose="020B0604020202020204" pitchFamily="34" charset="0"/>
        <a:buChar char="•"/>
        <a:defRPr sz="1650" b="0" i="0" kern="1200">
          <a:solidFill>
            <a:schemeClr val="tx1"/>
          </a:solidFill>
          <a:latin typeface="Nunito Sans ExtraLight" pitchFamily="2" charset="77"/>
          <a:ea typeface="+mn-ea"/>
          <a:cs typeface="+mn-cs"/>
        </a:defRPr>
      </a:lvl1pPr>
      <a:lvl2pPr marL="514359" indent="-171453" algn="l" defTabSz="685811" rtl="0" eaLnBrk="1" latinLnBrk="0" hangingPunct="1">
        <a:lnSpc>
          <a:spcPts val="1388"/>
        </a:lnSpc>
        <a:spcBef>
          <a:spcPts val="450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unito Sans ExtraLight" pitchFamily="2" charset="77"/>
          <a:ea typeface="+mn-ea"/>
          <a:cs typeface="+mn-cs"/>
        </a:defRPr>
      </a:lvl2pPr>
      <a:lvl3pPr marL="857264" indent="-171453" algn="l" defTabSz="685811" rtl="0" eaLnBrk="1" latinLnBrk="0" hangingPunct="1">
        <a:lnSpc>
          <a:spcPts val="1388"/>
        </a:lnSpc>
        <a:spcBef>
          <a:spcPts val="450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Nunito Sans ExtraLight" pitchFamily="2" charset="77"/>
          <a:ea typeface="+mn-ea"/>
          <a:cs typeface="+mn-cs"/>
        </a:defRPr>
      </a:lvl3pPr>
      <a:lvl4pPr marL="1200170" indent="-171453" algn="l" defTabSz="685811" rtl="0" eaLnBrk="1" latinLnBrk="0" hangingPunct="1">
        <a:lnSpc>
          <a:spcPts val="1388"/>
        </a:lnSpc>
        <a:spcBef>
          <a:spcPts val="450"/>
        </a:spcBef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Nunito Sans ExtraLight" pitchFamily="2" charset="77"/>
          <a:ea typeface="+mn-ea"/>
          <a:cs typeface="+mn-cs"/>
        </a:defRPr>
      </a:lvl4pPr>
      <a:lvl5pPr marL="1543076" indent="-171453" algn="l" defTabSz="685811" rtl="0" eaLnBrk="1" latinLnBrk="0" hangingPunct="1">
        <a:lnSpc>
          <a:spcPts val="1388"/>
        </a:lnSpc>
        <a:spcBef>
          <a:spcPts val="450"/>
        </a:spcBef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Nunito Sans ExtraLight" pitchFamily="2" charset="77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8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8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87272" tIns="43637" rIns="87272" bIns="43637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87272" tIns="43637" rIns="87272" bIns="43637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143324" y="6356353"/>
            <a:ext cx="543477" cy="365125"/>
          </a:xfrm>
          <a:prstGeom prst="rect">
            <a:avLst/>
          </a:prstGeom>
        </p:spPr>
        <p:txBody>
          <a:bodyPr vert="horz" lIns="87272" tIns="43637" rIns="87272" bIns="43637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fld id="{EB10BA2F-2EA7-4D40-91B8-0F06A44ECE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95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ctr" defTabSz="654716" rtl="0" eaLnBrk="1" latinLnBrk="0" hangingPunct="1">
        <a:spcBef>
          <a:spcPct val="0"/>
        </a:spcBef>
        <a:buNone/>
        <a:defRPr sz="3151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j-cs"/>
        </a:defRPr>
      </a:lvl1pPr>
    </p:titleStyle>
    <p:bodyStyle>
      <a:lvl1pPr marL="245519" indent="-245519" algn="l" defTabSz="65471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2326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1pPr>
      <a:lvl2pPr marL="531957" indent="-204599" algn="l" defTabSz="65471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1951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2pPr>
      <a:lvl3pPr marL="818395" indent="-163679" algn="l" defTabSz="65471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1725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3pPr>
      <a:lvl4pPr marL="1145753" indent="-163679" algn="l" defTabSz="65471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1425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4pPr>
      <a:lvl5pPr marL="1473112" indent="-163679" algn="l" defTabSz="65471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»"/>
        <a:defRPr sz="1425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5pPr>
      <a:lvl6pPr marL="1800470" indent="-163679" algn="l" defTabSz="654716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27828" indent="-163679" algn="l" defTabSz="654716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55186" indent="-163679" algn="l" defTabSz="654716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82544" indent="-163679" algn="l" defTabSz="654716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7358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54716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82074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09433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36791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64149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91508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18866" algn="l" defTabSz="6547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itilibrary.com/Home/Teaching" TargetMode="External"/><Relationship Id="rId2" Type="http://schemas.openxmlformats.org/officeDocument/2006/relationships/hyperlink" Target="https://www.airitilibrary.com/Home/Q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www.youtube.com/playlist?list=PLJU6xua5dO6eWOcNdsJFso0VFTj0hKYG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1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www.airitilibrary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187624" y="2204864"/>
            <a:ext cx="7741546" cy="1385932"/>
          </a:xfrm>
        </p:spPr>
        <p:txBody>
          <a:bodyPr>
            <a:noAutofit/>
          </a:bodyPr>
          <a:lstStyle/>
          <a:p>
            <a:r>
              <a:rPr lang="zh-TW" altLang="en-US" sz="3420" b="1" dirty="0">
                <a:latin typeface="+mj-ea"/>
                <a:ea typeface="+mj-ea"/>
              </a:rPr>
              <a:t>         明新科技大學電子資源利用</a:t>
            </a:r>
            <a:br>
              <a:rPr lang="en-US" altLang="zh-TW" sz="3420" b="1" dirty="0">
                <a:latin typeface="+mj-ea"/>
                <a:ea typeface="+mj-ea"/>
              </a:rPr>
            </a:br>
            <a:r>
              <a:rPr lang="zh-TW" altLang="en-US" sz="3420" b="1" dirty="0">
                <a:latin typeface="+mj-ea"/>
                <a:ea typeface="+mj-ea"/>
              </a:rPr>
              <a:t>         華藝數位股份有限公司</a:t>
            </a:r>
            <a:endParaRPr lang="zh-TW" altLang="en-US" sz="3420" dirty="0">
              <a:latin typeface="+mj-ea"/>
              <a:ea typeface="+mj-ea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1"/>
          </p:nvPr>
        </p:nvSpPr>
        <p:spPr>
          <a:xfrm>
            <a:off x="6404614" y="6055747"/>
            <a:ext cx="2524556" cy="369447"/>
          </a:xfrm>
        </p:spPr>
        <p:txBody>
          <a:bodyPr/>
          <a:lstStyle/>
          <a:p>
            <a:r>
              <a:rPr lang="en-US" altLang="zh-TW" dirty="0"/>
              <a:t>202510</a:t>
            </a:r>
            <a:r>
              <a:rPr lang="zh-TW" altLang="en-US" dirty="0"/>
              <a:t>　孫偉傑</a:t>
            </a:r>
          </a:p>
        </p:txBody>
      </p:sp>
    </p:spTree>
    <p:extLst>
      <p:ext uri="{BB962C8B-B14F-4D97-AF65-F5344CB8AC3E}">
        <p14:creationId xmlns:p14="http://schemas.microsoft.com/office/powerpoint/2010/main" val="261257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9732" y="1122304"/>
            <a:ext cx="42415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tx1"/>
                </a:solidFill>
                <a:latin typeface="Microsoft YaHei"/>
                <a:ea typeface="+mn-ea"/>
                <a:cs typeface="Microsoft YaHei"/>
              </a:rPr>
              <a:t>進階查詢之什麼是【布林邏輯】？</a:t>
            </a:r>
          </a:p>
        </p:txBody>
      </p:sp>
      <p:grpSp>
        <p:nvGrpSpPr>
          <p:cNvPr id="2" name="object 4"/>
          <p:cNvGrpSpPr/>
          <p:nvPr/>
        </p:nvGrpSpPr>
        <p:grpSpPr>
          <a:xfrm>
            <a:off x="1309731" y="1648967"/>
            <a:ext cx="4329069" cy="3868265"/>
            <a:chOff x="199644" y="1648967"/>
            <a:chExt cx="5846445" cy="46850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1648967"/>
              <a:ext cx="5846064" cy="4684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41" y="1844789"/>
              <a:ext cx="5256530" cy="409625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62600" y="1828800"/>
            <a:ext cx="322643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Microsoft YaHei"/>
                <a:cs typeface="Microsoft YaHei"/>
              </a:rPr>
              <a:t>動物園</a:t>
            </a:r>
            <a:r>
              <a:rPr sz="1800" b="1" dirty="0">
                <a:solidFill>
                  <a:srgbClr val="FF0000"/>
                </a:solidFill>
                <a:latin typeface="Microsoft YaHei"/>
                <a:cs typeface="Microsoft YaHei"/>
              </a:rPr>
              <a:t>OR</a:t>
            </a:r>
            <a:r>
              <a:rPr sz="1800" b="1" dirty="0">
                <a:latin typeface="Microsoft YaHei"/>
                <a:cs typeface="Microsoft YaHei"/>
              </a:rPr>
              <a:t>老虎</a:t>
            </a:r>
            <a:endParaRPr sz="18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Microsoft YaHei"/>
                <a:cs typeface="Microsoft YaHei"/>
              </a:rPr>
              <a:t>→動物園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或</a:t>
            </a:r>
            <a:r>
              <a:rPr sz="1800" b="1" dirty="0">
                <a:latin typeface="Microsoft YaHei"/>
                <a:cs typeface="Microsoft YaHei"/>
              </a:rPr>
              <a:t>老虎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有涵蓋</a:t>
            </a:r>
            <a:r>
              <a:rPr sz="1800" b="1" dirty="0">
                <a:latin typeface="Microsoft YaHei"/>
                <a:cs typeface="Microsoft YaHei"/>
              </a:rPr>
              <a:t>就會出現</a:t>
            </a:r>
            <a:endParaRPr sz="18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Microsoft YaHei"/>
                <a:cs typeface="Microsoft YaHei"/>
              </a:rPr>
              <a:t>動物園</a:t>
            </a:r>
            <a:r>
              <a:rPr sz="1800" b="1" dirty="0">
                <a:solidFill>
                  <a:srgbClr val="FF0000"/>
                </a:solidFill>
                <a:latin typeface="Microsoft YaHei"/>
                <a:cs typeface="Microsoft YaHei"/>
              </a:rPr>
              <a:t>AND</a:t>
            </a:r>
            <a:r>
              <a:rPr sz="1800" b="1" dirty="0">
                <a:latin typeface="Microsoft YaHei"/>
                <a:cs typeface="Microsoft YaHei"/>
              </a:rPr>
              <a:t>老虎</a:t>
            </a:r>
            <a:endParaRPr sz="18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Microsoft YaHei"/>
                <a:cs typeface="Microsoft YaHei"/>
              </a:rPr>
              <a:t>→動物園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與</a:t>
            </a:r>
            <a:r>
              <a:rPr sz="1800" b="1" dirty="0">
                <a:latin typeface="Microsoft YaHei"/>
                <a:cs typeface="Microsoft YaHei"/>
              </a:rPr>
              <a:t>老虎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都涵蓋</a:t>
            </a:r>
            <a:r>
              <a:rPr sz="1800" b="1" dirty="0">
                <a:latin typeface="Microsoft YaHei"/>
                <a:cs typeface="Microsoft YaHei"/>
              </a:rPr>
              <a:t>時才出現</a:t>
            </a:r>
            <a:endParaRPr sz="18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latin typeface="Microsoft YaHei"/>
                <a:cs typeface="Microsoft YaHei"/>
              </a:rPr>
              <a:t>動物園</a:t>
            </a:r>
            <a:r>
              <a:rPr sz="1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N</a:t>
            </a:r>
            <a:r>
              <a:rPr sz="1800" b="1" spc="-75" dirty="0">
                <a:solidFill>
                  <a:srgbClr val="FF0000"/>
                </a:solidFill>
                <a:latin typeface="Microsoft YaHei"/>
                <a:cs typeface="Microsoft YaHei"/>
              </a:rPr>
              <a:t>O</a:t>
            </a:r>
            <a:r>
              <a:rPr sz="1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T</a:t>
            </a:r>
            <a:r>
              <a:rPr sz="1800" b="1" spc="-5" dirty="0">
                <a:latin typeface="Microsoft YaHei"/>
                <a:cs typeface="Microsoft YaHei"/>
              </a:rPr>
              <a:t>老虎</a:t>
            </a:r>
            <a:endParaRPr sz="18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Microsoft YaHei"/>
                <a:cs typeface="Microsoft YaHei"/>
              </a:rPr>
              <a:t>→有老虎的動物園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不會</a:t>
            </a:r>
            <a:r>
              <a:rPr sz="1800" b="1" dirty="0">
                <a:latin typeface="Microsoft YaHei"/>
                <a:cs typeface="Microsoft YaHei"/>
              </a:rPr>
              <a:t>出現</a:t>
            </a:r>
            <a:endParaRPr sz="18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Microsoft YaHei"/>
                <a:cs typeface="Microsoft YaHei"/>
              </a:rPr>
              <a:t>=</a:t>
            </a:r>
            <a:r>
              <a:rPr sz="1800" b="1" dirty="0">
                <a:latin typeface="Microsoft YaHei"/>
                <a:cs typeface="Microsoft YaHei"/>
              </a:rPr>
              <a:t>沒有老虎的動物園</a:t>
            </a:r>
            <a:r>
              <a:rPr sz="18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Microsoft YaHei"/>
                <a:cs typeface="Microsoft YaHei"/>
              </a:rPr>
              <a:t>才會出現</a:t>
            </a:r>
            <a:endParaRPr sz="1800" dirty="0">
              <a:latin typeface="Microsoft YaHei"/>
              <a:cs typeface="Microsoft YaHei"/>
            </a:endParaRPr>
          </a:p>
        </p:txBody>
      </p:sp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624" y="111213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38391" y="1193052"/>
            <a:ext cx="1168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查詢結果頁</a:t>
            </a:r>
            <a:endParaRPr sz="1800" dirty="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4351" y="5264244"/>
            <a:ext cx="2082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各種篩選與排序條件</a:t>
            </a:r>
            <a:endParaRPr sz="1800" dirty="0">
              <a:latin typeface="Microsoft YaHei"/>
              <a:cs typeface="Microsoft YaHe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687" y="1593756"/>
            <a:ext cx="741596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7"/>
          <p:cNvSpPr/>
          <p:nvPr/>
        </p:nvSpPr>
        <p:spPr>
          <a:xfrm>
            <a:off x="1115616" y="2378453"/>
            <a:ext cx="2160270" cy="2819400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616" y="121292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2437" y="1220800"/>
            <a:ext cx="25406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查詢結果頁之</a:t>
            </a:r>
            <a:r>
              <a:rPr sz="1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篩選與排序</a:t>
            </a:r>
            <a:endParaRPr sz="1800" dirty="0">
              <a:latin typeface="Microsoft YaHei"/>
              <a:cs typeface="Microsoft YaHei"/>
            </a:endParaRPr>
          </a:p>
        </p:txBody>
      </p:sp>
      <p:grpSp>
        <p:nvGrpSpPr>
          <p:cNvPr id="2" name="object 4"/>
          <p:cNvGrpSpPr/>
          <p:nvPr/>
        </p:nvGrpSpPr>
        <p:grpSpPr>
          <a:xfrm>
            <a:off x="199644" y="1360932"/>
            <a:ext cx="8944610" cy="5134610"/>
            <a:chOff x="199644" y="1360932"/>
            <a:chExt cx="8944610" cy="5134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1434084"/>
              <a:ext cx="3383279" cy="50276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41" y="1628825"/>
              <a:ext cx="2794381" cy="44406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0004" y="1360932"/>
              <a:ext cx="3375660" cy="51130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38" y="1556727"/>
              <a:ext cx="2786380" cy="45237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0364" y="1360932"/>
              <a:ext cx="3183636" cy="51343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197" y="1556766"/>
              <a:ext cx="2736342" cy="4546219"/>
            </a:xfrm>
            <a:prstGeom prst="rect">
              <a:avLst/>
            </a:prstGeom>
          </p:spPr>
        </p:pic>
      </p:grpSp>
      <p:grpSp>
        <p:nvGrpSpPr>
          <p:cNvPr id="4" name="object 11"/>
          <p:cNvGrpSpPr/>
          <p:nvPr/>
        </p:nvGrpSpPr>
        <p:grpSpPr>
          <a:xfrm>
            <a:off x="454837" y="1400047"/>
            <a:ext cx="5930265" cy="2762250"/>
            <a:chOff x="454837" y="1400047"/>
            <a:chExt cx="5930265" cy="276225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837" y="2408173"/>
              <a:ext cx="241426" cy="2414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35147" y="3920362"/>
              <a:ext cx="241426" cy="2414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43497" y="1400047"/>
              <a:ext cx="241426" cy="2414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43497" y="2552191"/>
              <a:ext cx="241426" cy="2414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3138" y="1976119"/>
              <a:ext cx="241426" cy="241426"/>
            </a:xfrm>
            <a:prstGeom prst="rect">
              <a:avLst/>
            </a:prstGeom>
          </p:spPr>
        </p:pic>
      </p:grpSp>
      <p:pic>
        <p:nvPicPr>
          <p:cNvPr id="18" name="object 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5616" y="86969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512" y="1498307"/>
            <a:ext cx="741596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3"/>
          <p:cNvSpPr txBox="1"/>
          <p:nvPr/>
        </p:nvSpPr>
        <p:spPr>
          <a:xfrm>
            <a:off x="1331640" y="1055261"/>
            <a:ext cx="1168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查詢結果頁</a:t>
            </a:r>
            <a:endParaRPr sz="1800" dirty="0">
              <a:latin typeface="Microsoft YaHei"/>
              <a:cs typeface="Microsoft YaHe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15816" y="3410712"/>
            <a:ext cx="5791200" cy="1905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923928" y="4724400"/>
            <a:ext cx="2019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B050"/>
                </a:solidFill>
                <a:latin typeface="Microsoft YaHei UI" pitchFamily="34" charset="-122"/>
                <a:ea typeface="Microsoft YaHei UI" pitchFamily="34" charset="-122"/>
              </a:rPr>
              <a:t>查詢結果</a:t>
            </a:r>
          </a:p>
        </p:txBody>
      </p:sp>
      <p:pic>
        <p:nvPicPr>
          <p:cNvPr id="7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616" y="101162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44" y="1516892"/>
            <a:ext cx="2699840" cy="2741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249" y="1573680"/>
            <a:ext cx="5058430" cy="36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ject 6"/>
          <p:cNvSpPr txBox="1"/>
          <p:nvPr/>
        </p:nvSpPr>
        <p:spPr>
          <a:xfrm>
            <a:off x="1232401" y="858624"/>
            <a:ext cx="2312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查詢結果頁之</a:t>
            </a:r>
            <a:r>
              <a:rPr sz="1800" b="1" spc="-5" dirty="0">
                <a:solidFill>
                  <a:srgbClr val="00AF50"/>
                </a:solidFill>
                <a:latin typeface="Microsoft YaHei"/>
                <a:cs typeface="Microsoft YaHei"/>
              </a:rPr>
              <a:t>全文下載</a:t>
            </a:r>
            <a:endParaRPr sz="1800" dirty="0">
              <a:latin typeface="Microsoft YaHei"/>
              <a:cs typeface="Microsoft YaHei"/>
            </a:endParaRPr>
          </a:p>
        </p:txBody>
      </p:sp>
      <p:grpSp>
        <p:nvGrpSpPr>
          <p:cNvPr id="2" name="object 7"/>
          <p:cNvGrpSpPr/>
          <p:nvPr/>
        </p:nvGrpSpPr>
        <p:grpSpPr>
          <a:xfrm>
            <a:off x="4068316" y="2923819"/>
            <a:ext cx="5075684" cy="2762631"/>
            <a:chOff x="3635883" y="3212972"/>
            <a:chExt cx="5075684" cy="2762631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4291" y="4674107"/>
              <a:ext cx="3294888" cy="1301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5705" y="4782997"/>
              <a:ext cx="2705862" cy="7130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35883" y="3212972"/>
              <a:ext cx="432434" cy="216535"/>
            </a:xfrm>
            <a:custGeom>
              <a:avLst/>
              <a:gdLst/>
              <a:ahLst/>
              <a:cxnLst/>
              <a:rect l="l" t="t" r="r" b="b"/>
              <a:pathLst>
                <a:path w="432435" h="216535">
                  <a:moveTo>
                    <a:pt x="324103" y="0"/>
                  </a:moveTo>
                  <a:lnTo>
                    <a:pt x="324103" y="53975"/>
                  </a:lnTo>
                  <a:lnTo>
                    <a:pt x="0" y="53975"/>
                  </a:lnTo>
                  <a:lnTo>
                    <a:pt x="0" y="162051"/>
                  </a:lnTo>
                  <a:lnTo>
                    <a:pt x="324103" y="162051"/>
                  </a:lnTo>
                  <a:lnTo>
                    <a:pt x="324103" y="216026"/>
                  </a:lnTo>
                  <a:lnTo>
                    <a:pt x="432053" y="108076"/>
                  </a:lnTo>
                  <a:lnTo>
                    <a:pt x="324103" y="0"/>
                  </a:lnTo>
                  <a:close/>
                </a:path>
              </a:pathLst>
            </a:custGeom>
            <a:solidFill>
              <a:srgbClr val="F1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3200" y="3657600"/>
              <a:ext cx="432434" cy="216535"/>
            </a:xfrm>
            <a:custGeom>
              <a:avLst/>
              <a:gdLst/>
              <a:ahLst/>
              <a:cxnLst/>
              <a:rect l="l" t="t" r="r" b="b"/>
              <a:pathLst>
                <a:path w="432434" h="216535">
                  <a:moveTo>
                    <a:pt x="323977" y="0"/>
                  </a:moveTo>
                  <a:lnTo>
                    <a:pt x="323977" y="53975"/>
                  </a:lnTo>
                  <a:lnTo>
                    <a:pt x="0" y="53975"/>
                  </a:lnTo>
                  <a:lnTo>
                    <a:pt x="0" y="162051"/>
                  </a:lnTo>
                  <a:lnTo>
                    <a:pt x="323977" y="162051"/>
                  </a:lnTo>
                  <a:lnTo>
                    <a:pt x="323977" y="216026"/>
                  </a:lnTo>
                  <a:lnTo>
                    <a:pt x="432054" y="107950"/>
                  </a:lnTo>
                  <a:lnTo>
                    <a:pt x="323977" y="0"/>
                  </a:lnTo>
                  <a:close/>
                </a:path>
              </a:pathLst>
            </a:custGeom>
            <a:solidFill>
              <a:srgbClr val="F1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78903" y="5521876"/>
            <a:ext cx="2970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※</a:t>
            </a:r>
            <a:r>
              <a:rPr sz="1800" b="1" dirty="0">
                <a:latin typeface="Microsoft YaHei"/>
                <a:cs typeface="Microsoft YaHei"/>
              </a:rPr>
              <a:t>顯示「未授權」無法下載</a:t>
            </a:r>
            <a:r>
              <a:rPr sz="1800" b="1" spc="-5" dirty="0">
                <a:latin typeface="Microsoft YaHei"/>
                <a:cs typeface="Microsoft YaHei"/>
              </a:rPr>
              <a:t>!!!</a:t>
            </a:r>
            <a:endParaRPr sz="1800" dirty="0">
              <a:latin typeface="Microsoft YaHei"/>
              <a:cs typeface="Microsoft YaHei"/>
            </a:endParaRPr>
          </a:p>
        </p:txBody>
      </p:sp>
      <p:pic>
        <p:nvPicPr>
          <p:cNvPr id="15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0057" y="125605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5932" y="49778"/>
            <a:ext cx="7498080" cy="634082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tx1"/>
                </a:solidFill>
                <a:effectLst/>
                <a:latin typeface="+mj-ea"/>
              </a:rPr>
              <a:t>下載全文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79" y="563708"/>
            <a:ext cx="6591639" cy="24258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53050" y="2526119"/>
            <a:ext cx="3159310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6224533" y="2083405"/>
            <a:ext cx="0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4898324" y="1711896"/>
            <a:ext cx="2337972" cy="307777"/>
          </a:xfrm>
          <a:prstGeom prst="rect">
            <a:avLst/>
          </a:prstGeom>
          <a:solidFill>
            <a:srgbClr val="FDFAC3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n-ea"/>
              </a:rPr>
              <a:t>點按</a:t>
            </a:r>
            <a:r>
              <a:rPr lang="en-US" altLang="zh-TW" sz="1400" dirty="0">
                <a:latin typeface="+mn-ea"/>
              </a:rPr>
              <a:t>【</a:t>
            </a:r>
            <a:r>
              <a:rPr lang="zh-TW" altLang="en-US" sz="1400" dirty="0">
                <a:latin typeface="+mn-ea"/>
              </a:rPr>
              <a:t>全文下載</a:t>
            </a:r>
            <a:r>
              <a:rPr lang="en-US" altLang="zh-TW" sz="1400" dirty="0">
                <a:latin typeface="+mn-ea"/>
              </a:rPr>
              <a:t>】</a:t>
            </a:r>
            <a:r>
              <a:rPr lang="zh-TW" altLang="en-US" sz="1400" dirty="0">
                <a:latin typeface="+mn-ea"/>
              </a:rPr>
              <a:t>下載全文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32" y="3487019"/>
            <a:ext cx="3077517" cy="24900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321497" y="4930967"/>
            <a:ext cx="2664296" cy="432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439368" y="3017288"/>
            <a:ext cx="3132632" cy="307777"/>
          </a:xfrm>
          <a:prstGeom prst="rect">
            <a:avLst/>
          </a:prstGeom>
          <a:solidFill>
            <a:srgbClr val="FDFAC3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n-ea"/>
              </a:rPr>
              <a:t>確認文章篇名</a:t>
            </a:r>
            <a:r>
              <a:rPr lang="en-US" altLang="zh-TW" sz="1400" dirty="0">
                <a:latin typeface="+mn-ea"/>
              </a:rPr>
              <a:t>,</a:t>
            </a:r>
            <a:r>
              <a:rPr lang="zh-TW" altLang="en-US" sz="1400" dirty="0">
                <a:latin typeface="+mn-ea"/>
              </a:rPr>
              <a:t>點按</a:t>
            </a:r>
            <a:r>
              <a:rPr lang="en-US" altLang="zh-TW" sz="1400" dirty="0">
                <a:latin typeface="+mn-ea"/>
              </a:rPr>
              <a:t>【</a:t>
            </a:r>
            <a:r>
              <a:rPr lang="zh-TW" altLang="en-US" sz="1400" b="1" dirty="0">
                <a:latin typeface="+mn-ea"/>
              </a:rPr>
              <a:t>確定</a:t>
            </a:r>
            <a:r>
              <a:rPr lang="en-US" altLang="zh-TW" sz="1400" dirty="0">
                <a:latin typeface="+mn-ea"/>
              </a:rPr>
              <a:t>】</a:t>
            </a:r>
            <a:r>
              <a:rPr lang="zh-TW" altLang="en-US" sz="1400" dirty="0">
                <a:latin typeface="+mn-ea"/>
              </a:rPr>
              <a:t>取得全文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129" y="2989533"/>
            <a:ext cx="2484807" cy="34707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文字方塊 14"/>
          <p:cNvSpPr txBox="1"/>
          <p:nvPr/>
        </p:nvSpPr>
        <p:spPr>
          <a:xfrm>
            <a:off x="7524328" y="3045043"/>
            <a:ext cx="1008112" cy="307777"/>
          </a:xfrm>
          <a:prstGeom prst="rect">
            <a:avLst/>
          </a:prstGeom>
          <a:solidFill>
            <a:srgbClr val="FDFAC3"/>
          </a:solidFill>
          <a:ln w="95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n-ea"/>
              </a:rPr>
              <a:t>全文資料</a:t>
            </a:r>
          </a:p>
        </p:txBody>
      </p:sp>
      <p:sp>
        <p:nvSpPr>
          <p:cNvPr id="14" name="橢圓 12"/>
          <p:cNvSpPr>
            <a:spLocks noChangeArrowheads="1"/>
          </p:cNvSpPr>
          <p:nvPr/>
        </p:nvSpPr>
        <p:spPr bwMode="auto">
          <a:xfrm>
            <a:off x="4525931" y="1721321"/>
            <a:ext cx="287337" cy="28892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新細明體" charset="-120"/>
                <a:cs typeface="+mn-cs"/>
                <a:sym typeface="微軟正黑體" pitchFamily="34" charset="-120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新細明體" charset="-120"/>
              <a:cs typeface="+mn-cs"/>
              <a:sym typeface="微軟正黑體" pitchFamily="34" charset="-120"/>
            </a:endParaRPr>
          </a:p>
        </p:txBody>
      </p:sp>
      <p:sp>
        <p:nvSpPr>
          <p:cNvPr id="16" name="橢圓 12"/>
          <p:cNvSpPr>
            <a:spLocks noChangeArrowheads="1"/>
          </p:cNvSpPr>
          <p:nvPr/>
        </p:nvSpPr>
        <p:spPr bwMode="auto">
          <a:xfrm>
            <a:off x="1123727" y="3036140"/>
            <a:ext cx="287337" cy="28892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新細明體" charset="-120"/>
                <a:cs typeface="+mn-cs"/>
                <a:sym typeface="微軟正黑體" pitchFamily="34" charset="-120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新細明體" charset="-120"/>
              <a:cs typeface="+mn-cs"/>
              <a:sym typeface="微軟正黑體" pitchFamily="34" charset="-120"/>
            </a:endParaRPr>
          </a:p>
        </p:txBody>
      </p:sp>
      <p:sp>
        <p:nvSpPr>
          <p:cNvPr id="17" name="橢圓 12"/>
          <p:cNvSpPr>
            <a:spLocks noChangeArrowheads="1"/>
          </p:cNvSpPr>
          <p:nvPr/>
        </p:nvSpPr>
        <p:spPr bwMode="auto">
          <a:xfrm>
            <a:off x="7183126" y="3054468"/>
            <a:ext cx="287337" cy="288925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新細明體" charset="-120"/>
                <a:cs typeface="+mn-cs"/>
                <a:sym typeface="微軟正黑體" pitchFamily="34" charset="-120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新細明體" charset="-120"/>
              <a:cs typeface="+mn-cs"/>
              <a:sym typeface="微軟正黑體" pitchFamily="34" charset="-120"/>
            </a:endParaRPr>
          </a:p>
        </p:txBody>
      </p:sp>
      <p:cxnSp>
        <p:nvCxnSpPr>
          <p:cNvPr id="7" name="直線單箭頭接點 6"/>
          <p:cNvCxnSpPr>
            <a:stCxn id="10" idx="0"/>
          </p:cNvCxnSpPr>
          <p:nvPr/>
        </p:nvCxnSpPr>
        <p:spPr>
          <a:xfrm flipV="1">
            <a:off x="2624691" y="3352820"/>
            <a:ext cx="3093" cy="1341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9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 autoUpdateAnimBg="0"/>
      <p:bldP spid="16" grpId="0" bldLvl="0" animBg="1" autoUpdateAnimBg="0"/>
      <p:bldP spid="17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87625" y="1412776"/>
            <a:ext cx="7344816" cy="3465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88054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solidFill>
                  <a:srgbClr val="006FC0"/>
                </a:solidFill>
                <a:latin typeface="Microsoft YaHei" pitchFamily="34" charset="-122"/>
                <a:ea typeface="Microsoft YaHei" pitchFamily="34" charset="-122"/>
              </a:rPr>
              <a:t>常見問題</a:t>
            </a:r>
            <a:endParaRPr lang="en-US" altLang="zh-TW" b="1" dirty="0">
              <a:solidFill>
                <a:srgbClr val="006FC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2700" marR="3488054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solidFill>
                  <a:srgbClr val="006FC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https://ww</a:t>
            </a:r>
            <a:r>
              <a:rPr lang="en-US" altLang="zh-TW" b="1" u="heavy" spc="-85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w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.airit</a:t>
            </a:r>
            <a:r>
              <a:rPr lang="en-US" altLang="zh-TW" b="1" u="heavy" spc="-5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i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l</a:t>
            </a:r>
            <a:r>
              <a:rPr lang="en-US" altLang="zh-TW" b="1" u="heavy" spc="-10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i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bra</a:t>
            </a:r>
            <a:r>
              <a:rPr lang="en-US" altLang="zh-TW" b="1" u="heavy" spc="75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r</a:t>
            </a:r>
            <a:r>
              <a:rPr lang="en-US" altLang="zh-TW" b="1" u="heavy" spc="-114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y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.</a:t>
            </a:r>
            <a:r>
              <a:rPr lang="en-US" altLang="zh-TW" b="1" u="heavy" spc="-5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c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om/Hom</a:t>
            </a:r>
            <a:r>
              <a:rPr lang="en-US" altLang="zh-TW" b="1" u="heavy" spc="-10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e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/</a:t>
            </a:r>
            <a:r>
              <a:rPr lang="en-US" altLang="zh-TW" b="1" u="heavy" spc="-20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Q</a:t>
            </a:r>
            <a:r>
              <a:rPr lang="en-US" altLang="zh-TW" b="1" u="heavy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 pitchFamily="34" charset="-122"/>
                <a:ea typeface="Microsoft YaHei" pitchFamily="34" charset="-122"/>
                <a:hlinkClick r:id="rId2"/>
              </a:rPr>
              <a:t>A</a:t>
            </a:r>
            <a:endParaRPr lang="en-US" sz="1800" b="1" dirty="0">
              <a:solidFill>
                <a:srgbClr val="006FC0"/>
              </a:solidFill>
              <a:latin typeface="Microsoft YaHei" pitchFamily="34" charset="-122"/>
              <a:ea typeface="Microsoft YaHei" pitchFamily="34" charset="-122"/>
              <a:cs typeface="Microsoft YaHei"/>
            </a:endParaRPr>
          </a:p>
          <a:p>
            <a:pPr marL="12700" marR="3488054">
              <a:lnSpc>
                <a:spcPct val="100000"/>
              </a:lnSpc>
              <a:spcBef>
                <a:spcPts val="100"/>
              </a:spcBef>
            </a:pPr>
            <a:endParaRPr lang="en-US" b="1" dirty="0">
              <a:solidFill>
                <a:srgbClr val="006FC0"/>
              </a:solidFill>
              <a:latin typeface="Microsoft YaHei"/>
              <a:cs typeface="Microsoft YaHei"/>
            </a:endParaRPr>
          </a:p>
          <a:p>
            <a:pPr marL="12700" marR="3488054">
              <a:lnSpc>
                <a:spcPct val="100000"/>
              </a:lnSpc>
              <a:spcBef>
                <a:spcPts val="100"/>
              </a:spcBef>
            </a:pPr>
            <a:r>
              <a:rPr sz="1800" b="1" dirty="0" err="1">
                <a:solidFill>
                  <a:srgbClr val="006FC0"/>
                </a:solidFill>
                <a:latin typeface="Microsoft YaHei"/>
                <a:cs typeface="Microsoft YaHei"/>
              </a:rPr>
              <a:t>使用手冊</a:t>
            </a:r>
            <a:r>
              <a:rPr sz="1800" b="1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1800" b="1" u="heavy" spc="-10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/>
                <a:cs typeface="Microsoft YaHei"/>
                <a:hlinkClick r:id="rId3"/>
              </a:rPr>
              <a:t>https://www.airitilibrary.com/Home/Teaching</a:t>
            </a:r>
            <a:endParaRPr sz="18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300" dirty="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rgbClr val="006FC0"/>
                </a:solidFill>
                <a:latin typeface="Microsoft YaHei"/>
                <a:cs typeface="Microsoft YaHei"/>
              </a:rPr>
              <a:t>教學影片 </a:t>
            </a:r>
            <a:r>
              <a:rPr sz="1800" b="1" u="heavy" spc="-5" dirty="0">
                <a:solidFill>
                  <a:srgbClr val="00A800"/>
                </a:solidFill>
                <a:uFill>
                  <a:solidFill>
                    <a:srgbClr val="00A800"/>
                  </a:solidFill>
                </a:uFill>
                <a:latin typeface="Microsoft YaHei"/>
                <a:cs typeface="Microsoft YaHei"/>
                <a:hlinkClick r:id="rId4"/>
              </a:rPr>
              <a:t>https://www.youtube.com/playlist?list=PLJU6xua5dO6eWOcNdsJFso0VFTj0</a:t>
            </a:r>
            <a:endParaRPr sz="1800" dirty="0">
              <a:latin typeface="Microsoft YaHei"/>
              <a:cs typeface="Microsoft Ya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7624" y="116632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73B22B-AD06-2233-511F-F012A3DB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028700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新模組 </a:t>
            </a:r>
            <a:r>
              <a:rPr lang="en-US" altLang="zh-TW" sz="4000" b="1" dirty="0">
                <a:solidFill>
                  <a:srgbClr val="FF0000"/>
                </a:solidFill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</a:rPr>
              <a:t>試用中</a:t>
            </a:r>
            <a:r>
              <a:rPr lang="en-US" altLang="zh-TW" sz="4000" b="1" dirty="0">
                <a:solidFill>
                  <a:srgbClr val="FF0000"/>
                </a:solidFill>
              </a:rPr>
              <a:t>)</a:t>
            </a:r>
          </a:p>
          <a:p>
            <a:pPr marL="82296" indent="0">
              <a:buNone/>
            </a:pPr>
            <a:r>
              <a:rPr lang="zh-TW" altLang="en-US" sz="4000" dirty="0"/>
              <a:t>一</a:t>
            </a:r>
            <a:r>
              <a:rPr lang="en-US" altLang="zh-TW" sz="4000" dirty="0"/>
              <a:t>.</a:t>
            </a:r>
            <a:r>
              <a:rPr lang="zh-TW" altLang="en-US" sz="4000" dirty="0"/>
              <a:t>日本學術書目跨語言整合查詢</a:t>
            </a:r>
            <a:endParaRPr lang="en-US" altLang="zh-TW" sz="4000" dirty="0"/>
          </a:p>
          <a:p>
            <a:pPr marL="82296" indent="0">
              <a:buNone/>
            </a:pPr>
            <a:r>
              <a:rPr lang="zh-TW" altLang="en-US" sz="4000" dirty="0"/>
              <a:t>二</a:t>
            </a:r>
            <a:r>
              <a:rPr lang="en-US" altLang="zh-TW" sz="4000" dirty="0"/>
              <a:t>.</a:t>
            </a:r>
            <a:r>
              <a:rPr lang="zh-TW" altLang="en-US" sz="4000" dirty="0"/>
              <a:t>結果分析</a:t>
            </a:r>
            <a:endParaRPr lang="en-US" altLang="zh-TW" sz="4000" dirty="0"/>
          </a:p>
          <a:p>
            <a:pPr marL="82296" indent="0">
              <a:buNone/>
            </a:pPr>
            <a:r>
              <a:rPr lang="en-US" altLang="zh-TW" sz="2800" dirty="0"/>
              <a:t>(1)</a:t>
            </a:r>
            <a:r>
              <a:rPr lang="zh-TW" altLang="en-US" sz="2800" dirty="0"/>
              <a:t>高被引文獻分析</a:t>
            </a:r>
            <a:endParaRPr lang="en-US" altLang="zh-TW" sz="2800" dirty="0"/>
          </a:p>
          <a:p>
            <a:pPr marL="82296" indent="0">
              <a:buNone/>
            </a:pPr>
            <a:r>
              <a:rPr lang="en-US" altLang="zh-TW" sz="2800" dirty="0"/>
              <a:t>(2)</a:t>
            </a:r>
            <a:r>
              <a:rPr lang="zh-TW" altLang="en-US" sz="2800" dirty="0"/>
              <a:t>關鍵字分析</a:t>
            </a:r>
            <a:endParaRPr lang="en-US" altLang="zh-TW" sz="2800" dirty="0"/>
          </a:p>
          <a:p>
            <a:pPr marL="82296" indent="0">
              <a:buNone/>
            </a:pPr>
            <a:r>
              <a:rPr lang="en-US" altLang="zh-TW" sz="2800" dirty="0"/>
              <a:t>(3)</a:t>
            </a:r>
            <a:r>
              <a:rPr lang="zh-TW" altLang="en-US" sz="2800" dirty="0"/>
              <a:t>批次匯出</a:t>
            </a:r>
            <a:endParaRPr lang="en-US" altLang="zh-TW" sz="2800" dirty="0"/>
          </a:p>
          <a:p>
            <a:pPr marL="82296" indent="0">
              <a:buNone/>
            </a:pPr>
            <a:r>
              <a:rPr lang="en-US" altLang="zh-TW" sz="2800" dirty="0"/>
              <a:t>(4)AI</a:t>
            </a:r>
            <a:r>
              <a:rPr lang="zh-TW" altLang="en-US" sz="2800" dirty="0"/>
              <a:t>助手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77D305-709A-4365-18E7-B3FF62E9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758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17C166-EF1F-64B3-CACE-CD2E9A1F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628637-9207-2F67-B7FF-3F445DEB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44" y="1268760"/>
            <a:ext cx="7956376" cy="47453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B7E3183-71ED-D393-BD56-C06B010E9A65}"/>
              </a:ext>
            </a:extLst>
          </p:cNvPr>
          <p:cNvSpPr/>
          <p:nvPr/>
        </p:nvSpPr>
        <p:spPr>
          <a:xfrm>
            <a:off x="6588224" y="2060848"/>
            <a:ext cx="122413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ECAA1A-7971-AD43-AF5C-31A894DC3AED}"/>
              </a:ext>
            </a:extLst>
          </p:cNvPr>
          <p:cNvSpPr/>
          <p:nvPr/>
        </p:nvSpPr>
        <p:spPr>
          <a:xfrm>
            <a:off x="3203848" y="364502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810F32-2AEF-CD30-3454-3BDB2A54F66B}"/>
              </a:ext>
            </a:extLst>
          </p:cNvPr>
          <p:cNvSpPr txBox="1"/>
          <p:nvPr/>
        </p:nvSpPr>
        <p:spPr>
          <a:xfrm>
            <a:off x="1259632" y="26064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日本學術書目跨語言整合查詢</a:t>
            </a:r>
          </a:p>
        </p:txBody>
      </p:sp>
    </p:spTree>
    <p:extLst>
      <p:ext uri="{BB962C8B-B14F-4D97-AF65-F5344CB8AC3E}">
        <p14:creationId xmlns:p14="http://schemas.microsoft.com/office/powerpoint/2010/main" val="32680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A5B4FC-221F-A325-945E-C789A9C2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3CF7B3-F51B-93D3-E931-DA81D011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68" y="260649"/>
            <a:ext cx="7380312" cy="15533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C50835A-A8E4-5099-0E0B-A14E92A8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68" y="1832303"/>
            <a:ext cx="3816424" cy="42201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630BB79-97D0-5042-EAF4-B0D38149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324" y="1988840"/>
            <a:ext cx="3878618" cy="44392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A77E5C9-08E8-79F9-E8AF-BED14A5F48E3}"/>
              </a:ext>
            </a:extLst>
          </p:cNvPr>
          <p:cNvSpPr/>
          <p:nvPr/>
        </p:nvSpPr>
        <p:spPr>
          <a:xfrm>
            <a:off x="5580112" y="1484784"/>
            <a:ext cx="1512168" cy="34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27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BD6269E-DE41-D6B5-7178-68CF53AF7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53B1A0-8EAB-18F6-0A6C-3A8531FD9BC7}"/>
              </a:ext>
            </a:extLst>
          </p:cNvPr>
          <p:cNvSpPr txBox="1"/>
          <p:nvPr/>
        </p:nvSpPr>
        <p:spPr>
          <a:xfrm>
            <a:off x="1475656" y="1556792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600" dirty="0">
              <a:latin typeface="+mn-ea"/>
            </a:endParaRPr>
          </a:p>
          <a:p>
            <a:r>
              <a:rPr lang="en-US" altLang="zh-TW" sz="3600" dirty="0" err="1">
                <a:latin typeface="+mn-ea"/>
              </a:rPr>
              <a:t>AiritiLibrary</a:t>
            </a:r>
            <a:r>
              <a:rPr lang="zh-TW" altLang="en-US" sz="3600" dirty="0">
                <a:latin typeface="+mn-ea"/>
              </a:rPr>
              <a:t> 華藝線上圖書館</a:t>
            </a:r>
            <a:endParaRPr lang="en-US" altLang="zh-TW" sz="3600" dirty="0">
              <a:latin typeface="+mn-ea"/>
            </a:endParaRPr>
          </a:p>
          <a:p>
            <a:pPr marL="285750" indent="-285750">
              <a:buFontTx/>
              <a:buChar char="-"/>
            </a:pPr>
            <a:r>
              <a:rPr lang="en-US" altLang="zh-TW" b="1" dirty="0">
                <a:latin typeface="+mn-ea"/>
              </a:rPr>
              <a:t>Journals</a:t>
            </a:r>
            <a:r>
              <a:rPr lang="zh-TW" altLang="en-US" b="1" dirty="0">
                <a:latin typeface="+mn-ea"/>
              </a:rPr>
              <a:t>學術期刊資料庫</a:t>
            </a:r>
            <a:endParaRPr lang="en-US" altLang="zh-TW" b="1" dirty="0">
              <a:latin typeface="+mn-ea"/>
            </a:endParaRPr>
          </a:p>
          <a:p>
            <a:pPr marL="285750" indent="-285750">
              <a:buFontTx/>
              <a:buChar char="-"/>
            </a:pPr>
            <a:endParaRPr lang="en-US" altLang="zh-TW" b="1" dirty="0">
              <a:latin typeface="+mn-ea"/>
            </a:endParaRPr>
          </a:p>
          <a:p>
            <a:pPr marL="285750" indent="-285750">
              <a:buFontTx/>
              <a:buChar char="-"/>
            </a:pPr>
            <a:endParaRPr lang="en-US" altLang="zh-TW" b="1" dirty="0">
              <a:latin typeface="+mn-ea"/>
            </a:endParaRPr>
          </a:p>
          <a:p>
            <a:r>
              <a:rPr lang="zh-TW" altLang="en-US" sz="3600" dirty="0">
                <a:latin typeface="+mn-ea"/>
              </a:rPr>
              <a:t>華藝電子書</a:t>
            </a:r>
            <a:endParaRPr lang="en-US" altLang="zh-TW" sz="3600" dirty="0">
              <a:latin typeface="+mn-ea"/>
            </a:endParaRPr>
          </a:p>
          <a:p>
            <a:endParaRPr lang="en-US" altLang="zh-TW" sz="3600" dirty="0">
              <a:latin typeface="+mn-ea"/>
            </a:endParaRPr>
          </a:p>
          <a:p>
            <a:endParaRPr lang="en-US" altLang="zh-TW" sz="3600" dirty="0">
              <a:latin typeface="+mn-ea"/>
            </a:endParaRPr>
          </a:p>
          <a:p>
            <a:endParaRPr lang="en-US" altLang="zh-TW" sz="3600" b="1" dirty="0">
              <a:latin typeface="+mn-ea"/>
            </a:endParaRPr>
          </a:p>
          <a:p>
            <a:pPr marL="285750" indent="-285750">
              <a:buFontTx/>
              <a:buChar char="-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1191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F6836A-0CB7-5E95-1D4C-68FC59D0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8E3054-B4CD-A0D4-03F6-5E514388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08" y="1635278"/>
            <a:ext cx="3945669" cy="3600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144634-5937-620C-3F07-555491EA5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63" y="1700808"/>
            <a:ext cx="3945669" cy="50809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58860FD-F346-C459-F152-4B3BF365A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36" y="76200"/>
            <a:ext cx="7380312" cy="155337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F7D32CF-8D87-7208-08E4-C7DD888F75EE}"/>
              </a:ext>
            </a:extLst>
          </p:cNvPr>
          <p:cNvSpPr/>
          <p:nvPr/>
        </p:nvSpPr>
        <p:spPr>
          <a:xfrm>
            <a:off x="7092280" y="1340768"/>
            <a:ext cx="1440160" cy="288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93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29F299-493D-1BAB-9599-C0DB6635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1B3CAC-93EC-B13C-2724-93A0ABB5C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08720"/>
            <a:ext cx="7649789" cy="20319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B78C4D2-234E-1689-FD88-F52EE51378A1}"/>
              </a:ext>
            </a:extLst>
          </p:cNvPr>
          <p:cNvSpPr/>
          <p:nvPr/>
        </p:nvSpPr>
        <p:spPr>
          <a:xfrm>
            <a:off x="7956376" y="2564904"/>
            <a:ext cx="809029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6CCFA9B-2C20-0465-08C7-3527D5A2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45" y="3429000"/>
            <a:ext cx="7587059" cy="25377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E11686-C693-1103-3247-3E881CE511B2}"/>
              </a:ext>
            </a:extLst>
          </p:cNvPr>
          <p:cNvSpPr txBox="1"/>
          <p:nvPr/>
        </p:nvSpPr>
        <p:spPr>
          <a:xfrm>
            <a:off x="1115616" y="25313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/>
              <a:t>結果分析</a:t>
            </a:r>
          </a:p>
        </p:txBody>
      </p:sp>
    </p:spTree>
    <p:extLst>
      <p:ext uri="{BB962C8B-B14F-4D97-AF65-F5344CB8AC3E}">
        <p14:creationId xmlns:p14="http://schemas.microsoft.com/office/powerpoint/2010/main" val="227927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4DFBBF-4B70-A89C-9844-5DF82940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CEFB59F-5AFC-C01C-ED38-6E7B712F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85" y="2018528"/>
            <a:ext cx="6536313" cy="451322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FD322BF-EF55-5F71-FD90-4FB818DD2F73}"/>
              </a:ext>
            </a:extLst>
          </p:cNvPr>
          <p:cNvSpPr txBox="1"/>
          <p:nvPr/>
        </p:nvSpPr>
        <p:spPr>
          <a:xfrm>
            <a:off x="1115616" y="31358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altLang="zh-TW" sz="1800" dirty="0"/>
              <a:t>(1)</a:t>
            </a:r>
            <a:r>
              <a:rPr lang="zh-TW" altLang="en-US" sz="1800" dirty="0"/>
              <a:t>高被引文獻分析</a:t>
            </a:r>
            <a:r>
              <a:rPr lang="en-US" altLang="zh-TW" sz="1800" dirty="0"/>
              <a:t>(</a:t>
            </a:r>
            <a:r>
              <a:rPr lang="zh-TW" altLang="en-US" sz="1800" dirty="0"/>
              <a:t>資料來源 </a:t>
            </a:r>
            <a:r>
              <a:rPr lang="en-US" altLang="zh-TW" sz="1800" dirty="0"/>
              <a:t>ACI</a:t>
            </a:r>
            <a:r>
              <a:rPr lang="zh-TW" altLang="en-US" sz="1800" dirty="0"/>
              <a:t>引用文獻資料庫</a:t>
            </a:r>
            <a:r>
              <a:rPr lang="en-US" altLang="zh-TW" sz="1800" dirty="0"/>
              <a:t>)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22F4893-8CE2-E2E5-94E3-55993F80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01" y="557437"/>
            <a:ext cx="8054027" cy="149842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A3B1209-7594-0DD7-F716-E0C7115E8278}"/>
              </a:ext>
            </a:extLst>
          </p:cNvPr>
          <p:cNvSpPr/>
          <p:nvPr/>
        </p:nvSpPr>
        <p:spPr>
          <a:xfrm>
            <a:off x="1187624" y="1628800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60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B75CAE-50BA-CE82-E56D-D34A8A39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E61363B-C522-41DF-F3BF-D872231B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79" y="1844824"/>
            <a:ext cx="6507507" cy="1800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2E9B18-AA21-0500-01F6-F7D128DD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8" y="548680"/>
            <a:ext cx="8054027" cy="14984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F2073B-9AEC-7F56-F21F-56B635DCC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745" y="3541425"/>
            <a:ext cx="7420176" cy="32403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5CE1164-1413-4A71-99B3-E2C53625EE8E}"/>
              </a:ext>
            </a:extLst>
          </p:cNvPr>
          <p:cNvSpPr txBox="1"/>
          <p:nvPr/>
        </p:nvSpPr>
        <p:spPr>
          <a:xfrm>
            <a:off x="1016818" y="185092"/>
            <a:ext cx="5246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altLang="zh-TW" sz="1800" dirty="0"/>
              <a:t>(2)</a:t>
            </a:r>
            <a:r>
              <a:rPr lang="zh-TW" altLang="en-US" sz="1800" dirty="0"/>
              <a:t>關鍵字分析</a:t>
            </a:r>
            <a:endParaRPr lang="en-US" altLang="zh-TW" sz="18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9AD62C-09F1-2A65-BBBD-2CCEEB267511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altLang="zh-TW" sz="1800" dirty="0"/>
              <a:t>(2)</a:t>
            </a:r>
            <a:r>
              <a:rPr lang="zh-TW" altLang="en-US" sz="1800" dirty="0"/>
              <a:t>關鍵字分析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666188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4E17DF-6F63-FD49-6266-4966E177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29B7DD-DABC-A4FA-F287-D231DB7F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76672"/>
            <a:ext cx="7242823" cy="62373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3B3608A-F51B-C8B0-A5A1-5CD74CDCA369}"/>
              </a:ext>
            </a:extLst>
          </p:cNvPr>
          <p:cNvSpPr/>
          <p:nvPr/>
        </p:nvSpPr>
        <p:spPr>
          <a:xfrm>
            <a:off x="5004048" y="1484784"/>
            <a:ext cx="172819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779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A6A1E8-5E5B-F910-F900-14E10946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D5040C-EDFF-4467-621A-A8C0BB67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57" y="404664"/>
            <a:ext cx="8054027" cy="14984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83F066-EA82-846E-E176-F6129DD3BAB4}"/>
              </a:ext>
            </a:extLst>
          </p:cNvPr>
          <p:cNvSpPr/>
          <p:nvPr/>
        </p:nvSpPr>
        <p:spPr>
          <a:xfrm>
            <a:off x="7092280" y="1412776"/>
            <a:ext cx="187220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535AE0-2223-8A82-D60D-E3EDD95BD1F3}"/>
              </a:ext>
            </a:extLst>
          </p:cNvPr>
          <p:cNvSpPr txBox="1"/>
          <p:nvPr/>
        </p:nvSpPr>
        <p:spPr>
          <a:xfrm>
            <a:off x="1318810" y="1903088"/>
            <a:ext cx="75736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觸發位置為查詢結果之「結果分析」，分析的對象為「查詢結果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經後分類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1-10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篇文獻」。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包含「主題歸納」及「文獻回顧」兩項子功能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sz="2400" b="1" u="sng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主題歸納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功能，會利用查詢結果的書目資料及相關全文段落，為讀者進行文獻的聚類，並對這些文獻的研究內容，整理其相異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相同之處。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sz="2400" b="1" u="sng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文獻回顧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功能，會利用查詢結果的書目資料及相關全文段落，為讀者草擬出呼應查詢詞主題的文獻回顧。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DAD6BBE-1CC2-91C4-0802-8B75FD64B6B5}"/>
              </a:ext>
            </a:extLst>
          </p:cNvPr>
          <p:cNvSpPr txBox="1"/>
          <p:nvPr/>
        </p:nvSpPr>
        <p:spPr>
          <a:xfrm>
            <a:off x="1089957" y="157722"/>
            <a:ext cx="461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altLang="zh-TW" sz="1800" dirty="0"/>
              <a:t>(4)AI</a:t>
            </a:r>
            <a:r>
              <a:rPr lang="zh-TW" altLang="en-US" sz="1800" dirty="0"/>
              <a:t>助手</a:t>
            </a:r>
          </a:p>
        </p:txBody>
      </p:sp>
    </p:spTree>
    <p:extLst>
      <p:ext uri="{BB962C8B-B14F-4D97-AF65-F5344CB8AC3E}">
        <p14:creationId xmlns:p14="http://schemas.microsoft.com/office/powerpoint/2010/main" val="478538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9B456D3-3EEB-9F23-7881-DFADEA3C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C72B40-09B3-62A8-B245-58C8B9B2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20688"/>
            <a:ext cx="7498032" cy="62373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97A1959-0F47-86BB-D701-28C518600749}"/>
              </a:ext>
            </a:extLst>
          </p:cNvPr>
          <p:cNvSpPr/>
          <p:nvPr/>
        </p:nvSpPr>
        <p:spPr>
          <a:xfrm>
            <a:off x="6660232" y="1412776"/>
            <a:ext cx="18002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049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CA6BC4-F9B6-30F3-1FF0-5BABD51F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437C08-8F44-DE44-61AA-44962E78A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0648"/>
            <a:ext cx="2619982" cy="7920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FF7164A-2019-D346-7123-A44D4843C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60" y="1124744"/>
            <a:ext cx="7430824" cy="55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6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262EDA-7C02-31F8-D5AB-62C40383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467B2E8-ADC4-D195-A640-2436365C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2372056" cy="74305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A536BDF-A2A8-35D6-8969-1F1E9E7D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80728"/>
            <a:ext cx="7770977" cy="51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0813" y="2382234"/>
            <a:ext cx="9637693" cy="1838328"/>
          </a:xfrm>
        </p:spPr>
        <p:txBody>
          <a:bodyPr/>
          <a:lstStyle/>
          <a:p>
            <a:r>
              <a:rPr lang="ja-JP" altLang="en-US" sz="3762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②</a:t>
            </a:r>
            <a:r>
              <a:rPr lang="en-US" altLang="zh-TW" sz="3762" dirty="0"/>
              <a:t> </a:t>
            </a:r>
            <a:r>
              <a:rPr lang="en-US" altLang="zh-TW" sz="3762" b="1" dirty="0"/>
              <a:t>iRead </a:t>
            </a:r>
            <a:r>
              <a:rPr lang="en-US" altLang="zh-TW" sz="3762" b="1" dirty="0" err="1"/>
              <a:t>ebooks</a:t>
            </a:r>
            <a:r>
              <a:rPr lang="en-US" altLang="zh-TW" sz="3762" b="1" dirty="0"/>
              <a:t> </a:t>
            </a:r>
            <a:br>
              <a:rPr lang="en-US" altLang="zh-TW" sz="3762" b="1" dirty="0"/>
            </a:br>
            <a:r>
              <a:rPr lang="zh-TW" altLang="zh-TW" sz="3762" b="1" dirty="0"/>
              <a:t>華藝電子書</a:t>
            </a:r>
            <a:r>
              <a:rPr lang="en-US" altLang="zh-TW" sz="3762" b="1" dirty="0"/>
              <a:t>(</a:t>
            </a:r>
            <a:r>
              <a:rPr lang="zh-TW" altLang="zh-TW" sz="3762" b="1" dirty="0"/>
              <a:t>網頁版</a:t>
            </a:r>
            <a:r>
              <a:rPr lang="en-US" altLang="zh-TW" sz="3762" b="1" dirty="0"/>
              <a:t>) </a:t>
            </a:r>
            <a:br>
              <a:rPr lang="en-US" altLang="zh-TW" sz="3762" b="1" dirty="0"/>
            </a:br>
            <a:br>
              <a:rPr lang="en-US" altLang="zh-TW" sz="3762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762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78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4C43-2554-9CB4-8B50-50EF82A1B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CAABDD-DE5C-82DD-1579-AC4A964C3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204864"/>
            <a:ext cx="7741546" cy="1385932"/>
          </a:xfrm>
        </p:spPr>
        <p:txBody>
          <a:bodyPr>
            <a:noAutofit/>
          </a:bodyPr>
          <a:lstStyle/>
          <a:p>
            <a:r>
              <a:rPr lang="en-US" altLang="zh-TW" sz="3420" b="1" dirty="0" err="1">
                <a:latin typeface="+mj-ea"/>
                <a:ea typeface="+mj-ea"/>
              </a:rPr>
              <a:t>AiritiLibrary</a:t>
            </a:r>
            <a:r>
              <a:rPr lang="zh-TW" altLang="en-US" sz="3420" b="1" dirty="0">
                <a:latin typeface="+mj-ea"/>
                <a:ea typeface="+mj-ea"/>
              </a:rPr>
              <a:t>華藝線上圖書館</a:t>
            </a:r>
            <a:endParaRPr lang="zh-TW" altLang="en-US" sz="3420" dirty="0">
              <a:latin typeface="+mj-ea"/>
              <a:ea typeface="+mj-ea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DCB5F-CEF3-0B8D-4F2E-E85C5DADC3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95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華藝電子書是什麼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498732" cy="350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0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23" y="3613723"/>
            <a:ext cx="7110492" cy="102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華藝電子書登入</a:t>
            </a:r>
            <a:r>
              <a:rPr lang="ja-JP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①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6665534" y="3613723"/>
            <a:ext cx="1046767" cy="43102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8" name="矩形 17"/>
          <p:cNvSpPr/>
          <p:nvPr/>
        </p:nvSpPr>
        <p:spPr>
          <a:xfrm>
            <a:off x="6603960" y="3182702"/>
            <a:ext cx="136768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選擇會員登入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7034981" y="2197509"/>
            <a:ext cx="184724" cy="862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39"/>
          </a:p>
        </p:txBody>
      </p:sp>
      <p:sp>
        <p:nvSpPr>
          <p:cNvPr id="23" name="矩形 22"/>
          <p:cNvSpPr/>
          <p:nvPr/>
        </p:nvSpPr>
        <p:spPr>
          <a:xfrm>
            <a:off x="1616423" y="4660491"/>
            <a:ext cx="176202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39" b="1" dirty="0">
                <a:solidFill>
                  <a:srgbClr val="FF0000"/>
                </a:solidFill>
              </a:rPr>
              <a:t>（</a:t>
            </a:r>
            <a:r>
              <a:rPr lang="zh-TW" altLang="en-US" sz="1539" b="1" dirty="0">
                <a:solidFill>
                  <a:srgbClr val="FF0000"/>
                </a:solidFill>
              </a:rPr>
              <a:t>畫面上方右側</a:t>
            </a:r>
            <a:r>
              <a:rPr lang="ja-JP" altLang="en-US" sz="1539" b="1" dirty="0">
                <a:solidFill>
                  <a:srgbClr val="FF0000"/>
                </a:solidFill>
              </a:rPr>
              <a:t>）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31230" y="3182702"/>
            <a:ext cx="176202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39" b="1" dirty="0">
                <a:solidFill>
                  <a:srgbClr val="FF0000"/>
                </a:solidFill>
              </a:rPr>
              <a:t>（</a:t>
            </a:r>
            <a:r>
              <a:rPr lang="zh-TW" altLang="en-US" sz="1539" b="1" dirty="0">
                <a:solidFill>
                  <a:srgbClr val="FF0000"/>
                </a:solidFill>
              </a:rPr>
              <a:t>畫面上方左側</a:t>
            </a:r>
            <a:r>
              <a:rPr lang="ja-JP" altLang="en-US" sz="1539" b="1" dirty="0">
                <a:solidFill>
                  <a:srgbClr val="FF0000"/>
                </a:solidFill>
              </a:rPr>
              <a:t>）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365293" y="888787"/>
            <a:ext cx="3142207" cy="566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最最最重要的一件事！</a:t>
            </a:r>
            <a:endParaRPr lang="en-US" altLang="zh-TW" sz="1539" b="1" dirty="0">
              <a:solidFill>
                <a:srgbClr val="FF0000"/>
              </a:solidFill>
            </a:endParaRPr>
          </a:p>
          <a:p>
            <a:r>
              <a:rPr lang="zh-TW" altLang="en-US" sz="1539" b="1" dirty="0">
                <a:solidFill>
                  <a:srgbClr val="FF0000"/>
                </a:solidFill>
              </a:rPr>
              <a:t>確確認明新科技大學名稱有出現！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89FE9B-D99D-8ED9-5C7D-62DBD1B03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69" y="871835"/>
            <a:ext cx="4502750" cy="1390844"/>
          </a:xfrm>
          <a:prstGeom prst="rect">
            <a:avLst/>
          </a:prstGeom>
        </p:spPr>
      </p:pic>
      <p:sp>
        <p:nvSpPr>
          <p:cNvPr id="9" name="object 7"/>
          <p:cNvSpPr/>
          <p:nvPr/>
        </p:nvSpPr>
        <p:spPr>
          <a:xfrm>
            <a:off x="2531389" y="956302"/>
            <a:ext cx="1908811" cy="43102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</p:spTree>
    <p:extLst>
      <p:ext uri="{BB962C8B-B14F-4D97-AF65-F5344CB8AC3E}">
        <p14:creationId xmlns:p14="http://schemas.microsoft.com/office/powerpoint/2010/main" val="78601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472C-0DD0-08DC-4192-893767A3C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525311-5E67-CA08-F82E-C03990D5E877}"/>
              </a:ext>
            </a:extLst>
          </p:cNvPr>
          <p:cNvSpPr/>
          <p:nvPr/>
        </p:nvSpPr>
        <p:spPr>
          <a:xfrm>
            <a:off x="8825931" y="5814642"/>
            <a:ext cx="121304" cy="82313"/>
          </a:xfrm>
          <a:custGeom>
            <a:avLst/>
            <a:gdLst/>
            <a:ahLst/>
            <a:cxnLst/>
            <a:rect l="l" t="t" r="r" b="b"/>
            <a:pathLst>
              <a:path w="266700" h="180975">
                <a:moveTo>
                  <a:pt x="65338" y="0"/>
                </a:moveTo>
                <a:lnTo>
                  <a:pt x="24266" y="18140"/>
                </a:lnTo>
                <a:lnTo>
                  <a:pt x="4664" y="54281"/>
                </a:lnTo>
                <a:lnTo>
                  <a:pt x="0" y="90468"/>
                </a:lnTo>
                <a:lnTo>
                  <a:pt x="518" y="103284"/>
                </a:lnTo>
                <a:lnTo>
                  <a:pt x="12832" y="146854"/>
                </a:lnTo>
                <a:lnTo>
                  <a:pt x="47118" y="178046"/>
                </a:lnTo>
                <a:lnTo>
                  <a:pt x="65338" y="180936"/>
                </a:lnTo>
                <a:lnTo>
                  <a:pt x="74715" y="180214"/>
                </a:lnTo>
                <a:lnTo>
                  <a:pt x="108003" y="160832"/>
                </a:lnTo>
                <a:lnTo>
                  <a:pt x="58636" y="160832"/>
                </a:lnTo>
                <a:lnTo>
                  <a:pt x="52521" y="159157"/>
                </a:lnTo>
                <a:lnTo>
                  <a:pt x="26386" y="127409"/>
                </a:lnTo>
                <a:lnTo>
                  <a:pt x="21360" y="90468"/>
                </a:lnTo>
                <a:lnTo>
                  <a:pt x="21549" y="82960"/>
                </a:lnTo>
                <a:lnTo>
                  <a:pt x="33171" y="39956"/>
                </a:lnTo>
                <a:lnTo>
                  <a:pt x="37025" y="33590"/>
                </a:lnTo>
                <a:lnTo>
                  <a:pt x="41632" y="28732"/>
                </a:lnTo>
                <a:lnTo>
                  <a:pt x="46993" y="25381"/>
                </a:lnTo>
                <a:lnTo>
                  <a:pt x="52521" y="21863"/>
                </a:lnTo>
                <a:lnTo>
                  <a:pt x="58636" y="20104"/>
                </a:lnTo>
                <a:lnTo>
                  <a:pt x="107904" y="20104"/>
                </a:lnTo>
                <a:lnTo>
                  <a:pt x="106269" y="18140"/>
                </a:lnTo>
                <a:lnTo>
                  <a:pt x="99263" y="11811"/>
                </a:lnTo>
                <a:lnTo>
                  <a:pt x="91677" y="6643"/>
                </a:lnTo>
                <a:lnTo>
                  <a:pt x="83494" y="2952"/>
                </a:lnTo>
                <a:lnTo>
                  <a:pt x="74715" y="738"/>
                </a:lnTo>
                <a:lnTo>
                  <a:pt x="65338" y="0"/>
                </a:lnTo>
                <a:close/>
              </a:path>
              <a:path w="266700" h="180975">
                <a:moveTo>
                  <a:pt x="107904" y="20104"/>
                </a:moveTo>
                <a:lnTo>
                  <a:pt x="72207" y="20104"/>
                </a:lnTo>
                <a:lnTo>
                  <a:pt x="78322" y="21863"/>
                </a:lnTo>
                <a:lnTo>
                  <a:pt x="83683" y="25381"/>
                </a:lnTo>
                <a:lnTo>
                  <a:pt x="89044" y="28732"/>
                </a:lnTo>
                <a:lnTo>
                  <a:pt x="93651" y="33590"/>
                </a:lnTo>
                <a:lnTo>
                  <a:pt x="97504" y="39956"/>
                </a:lnTo>
                <a:lnTo>
                  <a:pt x="101358" y="46155"/>
                </a:lnTo>
                <a:lnTo>
                  <a:pt x="109316" y="90468"/>
                </a:lnTo>
                <a:lnTo>
                  <a:pt x="109127" y="97991"/>
                </a:lnTo>
                <a:lnTo>
                  <a:pt x="97504" y="141231"/>
                </a:lnTo>
                <a:lnTo>
                  <a:pt x="72207" y="160832"/>
                </a:lnTo>
                <a:lnTo>
                  <a:pt x="108003" y="160832"/>
                </a:lnTo>
                <a:lnTo>
                  <a:pt x="126011" y="126655"/>
                </a:lnTo>
                <a:lnTo>
                  <a:pt x="130676" y="90468"/>
                </a:lnTo>
                <a:lnTo>
                  <a:pt x="130158" y="77652"/>
                </a:lnTo>
                <a:lnTo>
                  <a:pt x="117828" y="34098"/>
                </a:lnTo>
                <a:lnTo>
                  <a:pt x="112457" y="25569"/>
                </a:lnTo>
                <a:lnTo>
                  <a:pt x="107904" y="20104"/>
                </a:lnTo>
                <a:close/>
              </a:path>
              <a:path w="266700" h="180975">
                <a:moveTo>
                  <a:pt x="177324" y="131933"/>
                </a:moveTo>
                <a:lnTo>
                  <a:pt x="155712" y="131933"/>
                </a:lnTo>
                <a:lnTo>
                  <a:pt x="155776" y="139110"/>
                </a:lnTo>
                <a:lnTo>
                  <a:pt x="181764" y="174654"/>
                </a:lnTo>
                <a:lnTo>
                  <a:pt x="203208" y="180936"/>
                </a:lnTo>
                <a:lnTo>
                  <a:pt x="211752" y="180936"/>
                </a:lnTo>
                <a:lnTo>
                  <a:pt x="250892" y="167617"/>
                </a:lnTo>
                <a:lnTo>
                  <a:pt x="257023" y="160832"/>
                </a:lnTo>
                <a:lnTo>
                  <a:pt x="205051" y="160832"/>
                </a:lnTo>
                <a:lnTo>
                  <a:pt x="199103" y="159576"/>
                </a:lnTo>
                <a:lnTo>
                  <a:pt x="177324" y="137461"/>
                </a:lnTo>
                <a:lnTo>
                  <a:pt x="177324" y="131933"/>
                </a:lnTo>
                <a:close/>
              </a:path>
              <a:path w="266700" h="180975">
                <a:moveTo>
                  <a:pt x="231813" y="86604"/>
                </a:moveTo>
                <a:lnTo>
                  <a:pt x="227443" y="88332"/>
                </a:lnTo>
                <a:lnTo>
                  <a:pt x="220234" y="90217"/>
                </a:lnTo>
                <a:lnTo>
                  <a:pt x="212490" y="91348"/>
                </a:lnTo>
                <a:lnTo>
                  <a:pt x="204213" y="91724"/>
                </a:lnTo>
                <a:lnTo>
                  <a:pt x="204213" y="96750"/>
                </a:lnTo>
                <a:lnTo>
                  <a:pt x="209909" y="96750"/>
                </a:lnTo>
                <a:lnTo>
                  <a:pt x="215187" y="97421"/>
                </a:lnTo>
                <a:lnTo>
                  <a:pt x="224904" y="100101"/>
                </a:lnTo>
                <a:lnTo>
                  <a:pt x="229176" y="102195"/>
                </a:lnTo>
                <a:lnTo>
                  <a:pt x="232862" y="105043"/>
                </a:lnTo>
                <a:lnTo>
                  <a:pt x="236547" y="107724"/>
                </a:lnTo>
                <a:lnTo>
                  <a:pt x="239395" y="111158"/>
                </a:lnTo>
                <a:lnTo>
                  <a:pt x="241406" y="115347"/>
                </a:lnTo>
                <a:lnTo>
                  <a:pt x="243584" y="119368"/>
                </a:lnTo>
                <a:lnTo>
                  <a:pt x="244673" y="124059"/>
                </a:lnTo>
                <a:lnTo>
                  <a:pt x="244673" y="135786"/>
                </a:lnTo>
                <a:lnTo>
                  <a:pt x="218454" y="160832"/>
                </a:lnTo>
                <a:lnTo>
                  <a:pt x="257023" y="160832"/>
                </a:lnTo>
                <a:lnTo>
                  <a:pt x="266536" y="131933"/>
                </a:lnTo>
                <a:lnTo>
                  <a:pt x="266536" y="123221"/>
                </a:lnTo>
                <a:lnTo>
                  <a:pt x="264861" y="115766"/>
                </a:lnTo>
                <a:lnTo>
                  <a:pt x="261510" y="109567"/>
                </a:lnTo>
                <a:lnTo>
                  <a:pt x="258327" y="103368"/>
                </a:lnTo>
                <a:lnTo>
                  <a:pt x="253803" y="98342"/>
                </a:lnTo>
                <a:lnTo>
                  <a:pt x="247940" y="94489"/>
                </a:lnTo>
                <a:lnTo>
                  <a:pt x="242243" y="90468"/>
                </a:lnTo>
                <a:lnTo>
                  <a:pt x="235626" y="87536"/>
                </a:lnTo>
                <a:lnTo>
                  <a:pt x="231813" y="86604"/>
                </a:lnTo>
                <a:close/>
              </a:path>
              <a:path w="266700" h="180975">
                <a:moveTo>
                  <a:pt x="253139" y="19350"/>
                </a:moveTo>
                <a:lnTo>
                  <a:pt x="218872" y="19350"/>
                </a:lnTo>
                <a:lnTo>
                  <a:pt x="223731" y="20522"/>
                </a:lnTo>
                <a:lnTo>
                  <a:pt x="227584" y="22868"/>
                </a:lnTo>
                <a:lnTo>
                  <a:pt x="231605" y="25213"/>
                </a:lnTo>
                <a:lnTo>
                  <a:pt x="234621" y="28564"/>
                </a:lnTo>
                <a:lnTo>
                  <a:pt x="236631" y="32920"/>
                </a:lnTo>
                <a:lnTo>
                  <a:pt x="238641" y="37108"/>
                </a:lnTo>
                <a:lnTo>
                  <a:pt x="239647" y="41967"/>
                </a:lnTo>
                <a:lnTo>
                  <a:pt x="239647" y="51684"/>
                </a:lnTo>
                <a:lnTo>
                  <a:pt x="238809" y="55621"/>
                </a:lnTo>
                <a:lnTo>
                  <a:pt x="237134" y="59307"/>
                </a:lnTo>
                <a:lnTo>
                  <a:pt x="235626" y="62992"/>
                </a:lnTo>
                <a:lnTo>
                  <a:pt x="209909" y="77903"/>
                </a:lnTo>
                <a:lnTo>
                  <a:pt x="204213" y="77903"/>
                </a:lnTo>
                <a:lnTo>
                  <a:pt x="204213" y="91724"/>
                </a:lnTo>
                <a:lnTo>
                  <a:pt x="212490" y="91348"/>
                </a:lnTo>
                <a:lnTo>
                  <a:pt x="220234" y="90217"/>
                </a:lnTo>
                <a:lnTo>
                  <a:pt x="227443" y="88332"/>
                </a:lnTo>
                <a:lnTo>
                  <a:pt x="231813" y="86604"/>
                </a:lnTo>
                <a:lnTo>
                  <a:pt x="220715" y="83850"/>
                </a:lnTo>
                <a:lnTo>
                  <a:pt x="212757" y="82929"/>
                </a:lnTo>
                <a:lnTo>
                  <a:pt x="239223" y="82929"/>
                </a:lnTo>
                <a:lnTo>
                  <a:pt x="261510" y="54951"/>
                </a:lnTo>
                <a:lnTo>
                  <a:pt x="261510" y="38365"/>
                </a:lnTo>
                <a:lnTo>
                  <a:pt x="259499" y="30658"/>
                </a:lnTo>
                <a:lnTo>
                  <a:pt x="255479" y="23622"/>
                </a:lnTo>
                <a:lnTo>
                  <a:pt x="253139" y="19350"/>
                </a:lnTo>
                <a:close/>
              </a:path>
              <a:path w="266700" h="180975">
                <a:moveTo>
                  <a:pt x="239223" y="82929"/>
                </a:moveTo>
                <a:lnTo>
                  <a:pt x="212757" y="82929"/>
                </a:lnTo>
                <a:lnTo>
                  <a:pt x="220715" y="83850"/>
                </a:lnTo>
                <a:lnTo>
                  <a:pt x="231813" y="86604"/>
                </a:lnTo>
                <a:lnTo>
                  <a:pt x="234118" y="85693"/>
                </a:lnTo>
                <a:lnTo>
                  <a:pt x="239223" y="82929"/>
                </a:lnTo>
                <a:close/>
              </a:path>
              <a:path w="266700" h="180975">
                <a:moveTo>
                  <a:pt x="212757" y="0"/>
                </a:moveTo>
                <a:lnTo>
                  <a:pt x="205203" y="408"/>
                </a:lnTo>
                <a:lnTo>
                  <a:pt x="205601" y="408"/>
                </a:lnTo>
                <a:lnTo>
                  <a:pt x="198454" y="1633"/>
                </a:lnTo>
                <a:lnTo>
                  <a:pt x="198773" y="1633"/>
                </a:lnTo>
                <a:lnTo>
                  <a:pt x="192967" y="3392"/>
                </a:lnTo>
                <a:lnTo>
                  <a:pt x="187125" y="6031"/>
                </a:lnTo>
                <a:lnTo>
                  <a:pt x="163251" y="37108"/>
                </a:lnTo>
                <a:lnTo>
                  <a:pt x="163251" y="46239"/>
                </a:lnTo>
                <a:lnTo>
                  <a:pt x="183606" y="46239"/>
                </a:lnTo>
                <a:lnTo>
                  <a:pt x="183681" y="38365"/>
                </a:lnTo>
                <a:lnTo>
                  <a:pt x="186455" y="32166"/>
                </a:lnTo>
                <a:lnTo>
                  <a:pt x="192151" y="27140"/>
                </a:lnTo>
                <a:lnTo>
                  <a:pt x="197847" y="21946"/>
                </a:lnTo>
                <a:lnTo>
                  <a:pt x="204800" y="19350"/>
                </a:lnTo>
                <a:lnTo>
                  <a:pt x="253139" y="19350"/>
                </a:lnTo>
                <a:lnTo>
                  <a:pt x="251625" y="16585"/>
                </a:lnTo>
                <a:lnTo>
                  <a:pt x="220029" y="408"/>
                </a:lnTo>
                <a:lnTo>
                  <a:pt x="212757" y="0"/>
                </a:lnTo>
                <a:close/>
              </a:path>
            </a:pathLst>
          </a:custGeom>
          <a:solidFill>
            <a:srgbClr val="376EAD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DD2CAD89-3D9B-5240-D5E1-3D0F242AF5C1}"/>
              </a:ext>
            </a:extLst>
          </p:cNvPr>
          <p:cNvGrpSpPr/>
          <p:nvPr/>
        </p:nvGrpSpPr>
        <p:grpSpPr>
          <a:xfrm>
            <a:off x="-106" y="260648"/>
            <a:ext cx="9144000" cy="514386"/>
            <a:chOff x="0" y="0"/>
            <a:chExt cx="20104100" cy="113093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C549F5FF-AED4-DF9B-E40B-1DAF15B620B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25BD0AC-4FC4-CC17-1FEB-B4EB2E506A04}"/>
                </a:ext>
              </a:extLst>
            </p:cNvPr>
            <p:cNvSpPr/>
            <p:nvPr/>
          </p:nvSpPr>
          <p:spPr>
            <a:xfrm>
              <a:off x="1068197" y="432573"/>
              <a:ext cx="2570480" cy="470534"/>
            </a:xfrm>
            <a:custGeom>
              <a:avLst/>
              <a:gdLst/>
              <a:ahLst/>
              <a:cxnLst/>
              <a:rect l="l" t="t" r="r" b="b"/>
              <a:pathLst>
                <a:path w="2570479" h="470534">
                  <a:moveTo>
                    <a:pt x="175067" y="319037"/>
                  </a:moveTo>
                  <a:lnTo>
                    <a:pt x="60364" y="319037"/>
                  </a:lnTo>
                  <a:lnTo>
                    <a:pt x="95703" y="344073"/>
                  </a:lnTo>
                  <a:lnTo>
                    <a:pt x="76440" y="368184"/>
                  </a:lnTo>
                  <a:lnTo>
                    <a:pt x="54476" y="388982"/>
                  </a:lnTo>
                  <a:lnTo>
                    <a:pt x="29812" y="406467"/>
                  </a:lnTo>
                  <a:lnTo>
                    <a:pt x="2450" y="420636"/>
                  </a:lnTo>
                  <a:lnTo>
                    <a:pt x="12940" y="432173"/>
                  </a:lnTo>
                  <a:lnTo>
                    <a:pt x="22326" y="444198"/>
                  </a:lnTo>
                  <a:lnTo>
                    <a:pt x="30609" y="456714"/>
                  </a:lnTo>
                  <a:lnTo>
                    <a:pt x="37789" y="469723"/>
                  </a:lnTo>
                  <a:lnTo>
                    <a:pt x="68222" y="452020"/>
                  </a:lnTo>
                  <a:lnTo>
                    <a:pt x="95709" y="431314"/>
                  </a:lnTo>
                  <a:lnTo>
                    <a:pt x="120250" y="407603"/>
                  </a:lnTo>
                  <a:lnTo>
                    <a:pt x="141849" y="380888"/>
                  </a:lnTo>
                  <a:lnTo>
                    <a:pt x="228302" y="380888"/>
                  </a:lnTo>
                  <a:lnTo>
                    <a:pt x="218596" y="370451"/>
                  </a:lnTo>
                  <a:lnTo>
                    <a:pt x="205406" y="357815"/>
                  </a:lnTo>
                  <a:lnTo>
                    <a:pt x="189777" y="344073"/>
                  </a:lnTo>
                  <a:lnTo>
                    <a:pt x="171293" y="328859"/>
                  </a:lnTo>
                  <a:lnTo>
                    <a:pt x="175067" y="319037"/>
                  </a:lnTo>
                  <a:close/>
                </a:path>
                <a:path w="2570479" h="470534">
                  <a:moveTo>
                    <a:pt x="228302" y="380888"/>
                  </a:moveTo>
                  <a:lnTo>
                    <a:pt x="141849" y="380888"/>
                  </a:lnTo>
                  <a:lnTo>
                    <a:pt x="158377" y="395732"/>
                  </a:lnTo>
                  <a:lnTo>
                    <a:pt x="172640" y="409352"/>
                  </a:lnTo>
                  <a:lnTo>
                    <a:pt x="184634" y="421745"/>
                  </a:lnTo>
                  <a:lnTo>
                    <a:pt x="194360" y="432908"/>
                  </a:lnTo>
                  <a:lnTo>
                    <a:pt x="229207" y="381862"/>
                  </a:lnTo>
                  <a:lnTo>
                    <a:pt x="228302" y="380888"/>
                  </a:lnTo>
                  <a:close/>
                </a:path>
                <a:path w="2570479" h="470534">
                  <a:moveTo>
                    <a:pt x="100614" y="156089"/>
                  </a:moveTo>
                  <a:lnTo>
                    <a:pt x="44166" y="156089"/>
                  </a:lnTo>
                  <a:lnTo>
                    <a:pt x="33065" y="204219"/>
                  </a:lnTo>
                  <a:lnTo>
                    <a:pt x="22821" y="246521"/>
                  </a:lnTo>
                  <a:lnTo>
                    <a:pt x="13432" y="282995"/>
                  </a:lnTo>
                  <a:lnTo>
                    <a:pt x="4900" y="313644"/>
                  </a:lnTo>
                  <a:lnTo>
                    <a:pt x="55453" y="337686"/>
                  </a:lnTo>
                  <a:lnTo>
                    <a:pt x="60364" y="319037"/>
                  </a:lnTo>
                  <a:lnTo>
                    <a:pt x="175067" y="319037"/>
                  </a:lnTo>
                  <a:lnTo>
                    <a:pt x="184500" y="294493"/>
                  </a:lnTo>
                  <a:lnTo>
                    <a:pt x="122697" y="294493"/>
                  </a:lnTo>
                  <a:lnTo>
                    <a:pt x="110152" y="285935"/>
                  </a:lnTo>
                  <a:lnTo>
                    <a:pt x="98037" y="277930"/>
                  </a:lnTo>
                  <a:lnTo>
                    <a:pt x="86352" y="270476"/>
                  </a:lnTo>
                  <a:lnTo>
                    <a:pt x="75098" y="263573"/>
                  </a:lnTo>
                  <a:lnTo>
                    <a:pt x="83684" y="228143"/>
                  </a:lnTo>
                  <a:lnTo>
                    <a:pt x="90800" y="198420"/>
                  </a:lnTo>
                  <a:lnTo>
                    <a:pt x="96445" y="174403"/>
                  </a:lnTo>
                  <a:lnTo>
                    <a:pt x="100614" y="156089"/>
                  </a:lnTo>
                  <a:close/>
                </a:path>
                <a:path w="2570479" h="470534">
                  <a:moveTo>
                    <a:pt x="182088" y="98175"/>
                  </a:moveTo>
                  <a:lnTo>
                    <a:pt x="171293" y="99640"/>
                  </a:lnTo>
                  <a:lnTo>
                    <a:pt x="0" y="99640"/>
                  </a:lnTo>
                  <a:lnTo>
                    <a:pt x="0" y="156089"/>
                  </a:lnTo>
                  <a:lnTo>
                    <a:pt x="157544" y="156089"/>
                  </a:lnTo>
                  <a:lnTo>
                    <a:pt x="151873" y="194371"/>
                  </a:lnTo>
                  <a:lnTo>
                    <a:pt x="144173" y="230199"/>
                  </a:lnTo>
                  <a:lnTo>
                    <a:pt x="134447" y="263573"/>
                  </a:lnTo>
                  <a:lnTo>
                    <a:pt x="122697" y="294493"/>
                  </a:lnTo>
                  <a:lnTo>
                    <a:pt x="184500" y="294493"/>
                  </a:lnTo>
                  <a:lnTo>
                    <a:pt x="197204" y="251265"/>
                  </a:lnTo>
                  <a:lnTo>
                    <a:pt x="206628" y="206405"/>
                  </a:lnTo>
                  <a:lnTo>
                    <a:pt x="213697" y="157501"/>
                  </a:lnTo>
                  <a:lnTo>
                    <a:pt x="218412" y="104551"/>
                  </a:lnTo>
                  <a:lnTo>
                    <a:pt x="182088" y="98175"/>
                  </a:lnTo>
                  <a:close/>
                </a:path>
                <a:path w="2570479" h="470534">
                  <a:moveTo>
                    <a:pt x="75097" y="492"/>
                  </a:moveTo>
                  <a:lnTo>
                    <a:pt x="72458" y="16076"/>
                  </a:lnTo>
                  <a:lnTo>
                    <a:pt x="68469" y="37795"/>
                  </a:lnTo>
                  <a:lnTo>
                    <a:pt x="63198" y="65285"/>
                  </a:lnTo>
                  <a:lnTo>
                    <a:pt x="56438" y="99640"/>
                  </a:lnTo>
                  <a:lnTo>
                    <a:pt x="112886" y="99640"/>
                  </a:lnTo>
                  <a:lnTo>
                    <a:pt x="115954" y="85161"/>
                  </a:lnTo>
                  <a:lnTo>
                    <a:pt x="120168" y="65650"/>
                  </a:lnTo>
                  <a:lnTo>
                    <a:pt x="132519" y="5895"/>
                  </a:lnTo>
                  <a:lnTo>
                    <a:pt x="75097" y="492"/>
                  </a:lnTo>
                  <a:close/>
                </a:path>
                <a:path w="2570479" h="470534">
                  <a:moveTo>
                    <a:pt x="447138" y="51537"/>
                  </a:moveTo>
                  <a:lnTo>
                    <a:pt x="242955" y="51537"/>
                  </a:lnTo>
                  <a:lnTo>
                    <a:pt x="242955" y="455975"/>
                  </a:lnTo>
                  <a:lnTo>
                    <a:pt x="299394" y="455975"/>
                  </a:lnTo>
                  <a:lnTo>
                    <a:pt x="299394" y="419170"/>
                  </a:lnTo>
                  <a:lnTo>
                    <a:pt x="447138" y="419170"/>
                  </a:lnTo>
                  <a:lnTo>
                    <a:pt x="447138" y="362229"/>
                  </a:lnTo>
                  <a:lnTo>
                    <a:pt x="299394" y="362229"/>
                  </a:lnTo>
                  <a:lnTo>
                    <a:pt x="299394" y="107986"/>
                  </a:lnTo>
                  <a:lnTo>
                    <a:pt x="447138" y="107986"/>
                  </a:lnTo>
                  <a:lnTo>
                    <a:pt x="447138" y="51537"/>
                  </a:lnTo>
                  <a:close/>
                </a:path>
                <a:path w="2570479" h="470534">
                  <a:moveTo>
                    <a:pt x="447138" y="419170"/>
                  </a:moveTo>
                  <a:lnTo>
                    <a:pt x="388239" y="419170"/>
                  </a:lnTo>
                  <a:lnTo>
                    <a:pt x="388239" y="448614"/>
                  </a:lnTo>
                  <a:lnTo>
                    <a:pt x="447138" y="448614"/>
                  </a:lnTo>
                  <a:lnTo>
                    <a:pt x="447138" y="419170"/>
                  </a:lnTo>
                  <a:close/>
                </a:path>
                <a:path w="2570479" h="470534">
                  <a:moveTo>
                    <a:pt x="447138" y="107986"/>
                  </a:moveTo>
                  <a:lnTo>
                    <a:pt x="388239" y="107986"/>
                  </a:lnTo>
                  <a:lnTo>
                    <a:pt x="388239" y="362229"/>
                  </a:lnTo>
                  <a:lnTo>
                    <a:pt x="447138" y="362229"/>
                  </a:lnTo>
                  <a:lnTo>
                    <a:pt x="447138" y="107986"/>
                  </a:lnTo>
                  <a:close/>
                </a:path>
                <a:path w="2570479" h="470534">
                  <a:moveTo>
                    <a:pt x="837042" y="408856"/>
                  </a:moveTo>
                  <a:lnTo>
                    <a:pt x="854807" y="457175"/>
                  </a:lnTo>
                  <a:lnTo>
                    <a:pt x="857167" y="470216"/>
                  </a:lnTo>
                  <a:lnTo>
                    <a:pt x="891678" y="469540"/>
                  </a:lnTo>
                  <a:lnTo>
                    <a:pt x="942479" y="464142"/>
                  </a:lnTo>
                  <a:lnTo>
                    <a:pt x="977729" y="444967"/>
                  </a:lnTo>
                  <a:lnTo>
                    <a:pt x="987516" y="410333"/>
                  </a:lnTo>
                  <a:lnTo>
                    <a:pt x="899710" y="410333"/>
                  </a:lnTo>
                  <a:lnTo>
                    <a:pt x="872876" y="409963"/>
                  </a:lnTo>
                  <a:lnTo>
                    <a:pt x="854223" y="409502"/>
                  </a:lnTo>
                  <a:lnTo>
                    <a:pt x="837042" y="408856"/>
                  </a:lnTo>
                  <a:close/>
                </a:path>
                <a:path w="2570479" h="470534">
                  <a:moveTo>
                    <a:pt x="672126" y="205166"/>
                  </a:moveTo>
                  <a:lnTo>
                    <a:pt x="612243" y="205166"/>
                  </a:lnTo>
                  <a:lnTo>
                    <a:pt x="612243" y="468247"/>
                  </a:lnTo>
                  <a:lnTo>
                    <a:pt x="672126" y="468247"/>
                  </a:lnTo>
                  <a:lnTo>
                    <a:pt x="672126" y="205166"/>
                  </a:lnTo>
                  <a:close/>
                </a:path>
                <a:path w="2570479" h="470534">
                  <a:moveTo>
                    <a:pt x="988221" y="100625"/>
                  </a:moveTo>
                  <a:lnTo>
                    <a:pt x="927846" y="100625"/>
                  </a:lnTo>
                  <a:lnTo>
                    <a:pt x="927846" y="398061"/>
                  </a:lnTo>
                  <a:lnTo>
                    <a:pt x="926861" y="403621"/>
                  </a:lnTo>
                  <a:lnTo>
                    <a:pt x="922453" y="407715"/>
                  </a:lnTo>
                  <a:lnTo>
                    <a:pt x="914600" y="410333"/>
                  </a:lnTo>
                  <a:lnTo>
                    <a:pt x="987516" y="410333"/>
                  </a:lnTo>
                  <a:lnTo>
                    <a:pt x="988221" y="399045"/>
                  </a:lnTo>
                  <a:lnTo>
                    <a:pt x="988221" y="100625"/>
                  </a:lnTo>
                  <a:close/>
                </a:path>
                <a:path w="2570479" h="470534">
                  <a:moveTo>
                    <a:pt x="882203" y="155105"/>
                  </a:moveTo>
                  <a:lnTo>
                    <a:pt x="714826" y="155105"/>
                  </a:lnTo>
                  <a:lnTo>
                    <a:pt x="714826" y="369590"/>
                  </a:lnTo>
                  <a:lnTo>
                    <a:pt x="770290" y="369590"/>
                  </a:lnTo>
                  <a:lnTo>
                    <a:pt x="770290" y="337204"/>
                  </a:lnTo>
                  <a:lnTo>
                    <a:pt x="882203" y="337204"/>
                  </a:lnTo>
                  <a:lnTo>
                    <a:pt x="882203" y="285174"/>
                  </a:lnTo>
                  <a:lnTo>
                    <a:pt x="770290" y="285174"/>
                  </a:lnTo>
                  <a:lnTo>
                    <a:pt x="770290" y="207135"/>
                  </a:lnTo>
                  <a:lnTo>
                    <a:pt x="882203" y="207135"/>
                  </a:lnTo>
                  <a:lnTo>
                    <a:pt x="882203" y="155105"/>
                  </a:lnTo>
                  <a:close/>
                </a:path>
                <a:path w="2570479" h="470534">
                  <a:moveTo>
                    <a:pt x="882203" y="207135"/>
                  </a:moveTo>
                  <a:lnTo>
                    <a:pt x="826247" y="207135"/>
                  </a:lnTo>
                  <a:lnTo>
                    <a:pt x="826247" y="285174"/>
                  </a:lnTo>
                  <a:lnTo>
                    <a:pt x="882203" y="285174"/>
                  </a:lnTo>
                  <a:lnTo>
                    <a:pt x="882203" y="207135"/>
                  </a:lnTo>
                  <a:close/>
                </a:path>
                <a:path w="2570479" h="470534">
                  <a:moveTo>
                    <a:pt x="656911" y="0"/>
                  </a:moveTo>
                  <a:lnTo>
                    <a:pt x="641697" y="38784"/>
                  </a:lnTo>
                  <a:lnTo>
                    <a:pt x="620747" y="81634"/>
                  </a:lnTo>
                  <a:lnTo>
                    <a:pt x="597649" y="120377"/>
                  </a:lnTo>
                  <a:lnTo>
                    <a:pt x="572318" y="155105"/>
                  </a:lnTo>
                  <a:lnTo>
                    <a:pt x="545009" y="185533"/>
                  </a:lnTo>
                  <a:lnTo>
                    <a:pt x="545658" y="186517"/>
                  </a:lnTo>
                  <a:lnTo>
                    <a:pt x="546475" y="187659"/>
                  </a:lnTo>
                  <a:lnTo>
                    <a:pt x="547459" y="188968"/>
                  </a:lnTo>
                  <a:lnTo>
                    <a:pt x="556109" y="203113"/>
                  </a:lnTo>
                  <a:lnTo>
                    <a:pt x="563901" y="217564"/>
                  </a:lnTo>
                  <a:lnTo>
                    <a:pt x="570833" y="232320"/>
                  </a:lnTo>
                  <a:lnTo>
                    <a:pt x="576903" y="247385"/>
                  </a:lnTo>
                  <a:lnTo>
                    <a:pt x="586292" y="236830"/>
                  </a:lnTo>
                  <a:lnTo>
                    <a:pt x="595311" y="226275"/>
                  </a:lnTo>
                  <a:lnTo>
                    <a:pt x="603961" y="215721"/>
                  </a:lnTo>
                  <a:lnTo>
                    <a:pt x="612243" y="205166"/>
                  </a:lnTo>
                  <a:lnTo>
                    <a:pt x="672126" y="205166"/>
                  </a:lnTo>
                  <a:lnTo>
                    <a:pt x="672126" y="109954"/>
                  </a:lnTo>
                  <a:lnTo>
                    <a:pt x="682435" y="89488"/>
                  </a:lnTo>
                  <a:lnTo>
                    <a:pt x="692743" y="67370"/>
                  </a:lnTo>
                  <a:lnTo>
                    <a:pt x="703013" y="43684"/>
                  </a:lnTo>
                  <a:lnTo>
                    <a:pt x="713360" y="18166"/>
                  </a:lnTo>
                  <a:lnTo>
                    <a:pt x="656911" y="0"/>
                  </a:lnTo>
                  <a:close/>
                </a:path>
                <a:path w="2570479" h="470534">
                  <a:moveTo>
                    <a:pt x="1018157" y="43684"/>
                  </a:moveTo>
                  <a:lnTo>
                    <a:pt x="708449" y="43684"/>
                  </a:lnTo>
                  <a:lnTo>
                    <a:pt x="708449" y="100625"/>
                  </a:lnTo>
                  <a:lnTo>
                    <a:pt x="1018157" y="100625"/>
                  </a:lnTo>
                  <a:lnTo>
                    <a:pt x="1018157" y="43684"/>
                  </a:lnTo>
                  <a:close/>
                </a:path>
                <a:path w="2570479" h="470534">
                  <a:moveTo>
                    <a:pt x="1552863" y="410333"/>
                  </a:moveTo>
                  <a:lnTo>
                    <a:pt x="1120939" y="410333"/>
                  </a:lnTo>
                  <a:lnTo>
                    <a:pt x="1120939" y="459902"/>
                  </a:lnTo>
                  <a:lnTo>
                    <a:pt x="1552863" y="459902"/>
                  </a:lnTo>
                  <a:lnTo>
                    <a:pt x="1552863" y="410333"/>
                  </a:lnTo>
                  <a:close/>
                </a:path>
                <a:path w="2570479" h="470534">
                  <a:moveTo>
                    <a:pt x="1278495" y="351434"/>
                  </a:moveTo>
                  <a:lnTo>
                    <a:pt x="1245606" y="351434"/>
                  </a:lnTo>
                  <a:lnTo>
                    <a:pt x="1219104" y="358303"/>
                  </a:lnTo>
                  <a:lnTo>
                    <a:pt x="1226649" y="371861"/>
                  </a:lnTo>
                  <a:lnTo>
                    <a:pt x="1233090" y="385052"/>
                  </a:lnTo>
                  <a:lnTo>
                    <a:pt x="1238428" y="397875"/>
                  </a:lnTo>
                  <a:lnTo>
                    <a:pt x="1242663" y="410333"/>
                  </a:lnTo>
                  <a:lnTo>
                    <a:pt x="1283887" y="410333"/>
                  </a:lnTo>
                  <a:lnTo>
                    <a:pt x="1302536" y="404930"/>
                  </a:lnTo>
                  <a:lnTo>
                    <a:pt x="1298276" y="391279"/>
                  </a:lnTo>
                  <a:lnTo>
                    <a:pt x="1292848" y="377813"/>
                  </a:lnTo>
                  <a:lnTo>
                    <a:pt x="1286253" y="364531"/>
                  </a:lnTo>
                  <a:lnTo>
                    <a:pt x="1278495" y="351434"/>
                  </a:lnTo>
                  <a:close/>
                </a:path>
                <a:path w="2570479" h="470534">
                  <a:moveTo>
                    <a:pt x="1436532" y="351434"/>
                  </a:moveTo>
                  <a:lnTo>
                    <a:pt x="1395308" y="351434"/>
                  </a:lnTo>
                  <a:lnTo>
                    <a:pt x="1389818" y="365238"/>
                  </a:lnTo>
                  <a:lnTo>
                    <a:pt x="1383654" y="379165"/>
                  </a:lnTo>
                  <a:lnTo>
                    <a:pt x="1376814" y="393215"/>
                  </a:lnTo>
                  <a:lnTo>
                    <a:pt x="1369298" y="407390"/>
                  </a:lnTo>
                  <a:lnTo>
                    <a:pt x="1382544" y="410333"/>
                  </a:lnTo>
                  <a:lnTo>
                    <a:pt x="1426720" y="410333"/>
                  </a:lnTo>
                  <a:lnTo>
                    <a:pt x="1432978" y="399012"/>
                  </a:lnTo>
                  <a:lnTo>
                    <a:pt x="1439970" y="386159"/>
                  </a:lnTo>
                  <a:lnTo>
                    <a:pt x="1447651" y="371861"/>
                  </a:lnTo>
                  <a:lnTo>
                    <a:pt x="1456165" y="355853"/>
                  </a:lnTo>
                  <a:lnTo>
                    <a:pt x="1436532" y="351434"/>
                  </a:lnTo>
                  <a:close/>
                </a:path>
                <a:path w="2570479" h="470534">
                  <a:moveTo>
                    <a:pt x="1481693" y="212527"/>
                  </a:moveTo>
                  <a:lnTo>
                    <a:pt x="1190633" y="212527"/>
                  </a:lnTo>
                  <a:lnTo>
                    <a:pt x="1190633" y="351434"/>
                  </a:lnTo>
                  <a:lnTo>
                    <a:pt x="1481693" y="351434"/>
                  </a:lnTo>
                  <a:lnTo>
                    <a:pt x="1481693" y="304315"/>
                  </a:lnTo>
                  <a:lnTo>
                    <a:pt x="1248548" y="304315"/>
                  </a:lnTo>
                  <a:lnTo>
                    <a:pt x="1248548" y="259646"/>
                  </a:lnTo>
                  <a:lnTo>
                    <a:pt x="1481693" y="259646"/>
                  </a:lnTo>
                  <a:lnTo>
                    <a:pt x="1481693" y="212527"/>
                  </a:lnTo>
                  <a:close/>
                </a:path>
                <a:path w="2570479" h="470534">
                  <a:moveTo>
                    <a:pt x="1481693" y="259646"/>
                  </a:moveTo>
                  <a:lnTo>
                    <a:pt x="1419852" y="259646"/>
                  </a:lnTo>
                  <a:lnTo>
                    <a:pt x="1419852" y="304315"/>
                  </a:lnTo>
                  <a:lnTo>
                    <a:pt x="1481693" y="304315"/>
                  </a:lnTo>
                  <a:lnTo>
                    <a:pt x="1481693" y="259646"/>
                  </a:lnTo>
                  <a:close/>
                </a:path>
                <a:path w="2570479" h="470534">
                  <a:moveTo>
                    <a:pt x="1158729" y="75589"/>
                  </a:moveTo>
                  <a:lnTo>
                    <a:pt x="1125840" y="108478"/>
                  </a:lnTo>
                  <a:lnTo>
                    <a:pt x="1141730" y="119215"/>
                  </a:lnTo>
                  <a:lnTo>
                    <a:pt x="1156027" y="129829"/>
                  </a:lnTo>
                  <a:lnTo>
                    <a:pt x="1168730" y="140320"/>
                  </a:lnTo>
                  <a:lnTo>
                    <a:pt x="1179838" y="150686"/>
                  </a:lnTo>
                  <a:lnTo>
                    <a:pt x="1159775" y="165870"/>
                  </a:lnTo>
                  <a:lnTo>
                    <a:pt x="1138852" y="179522"/>
                  </a:lnTo>
                  <a:lnTo>
                    <a:pt x="1117070" y="191640"/>
                  </a:lnTo>
                  <a:lnTo>
                    <a:pt x="1094427" y="202224"/>
                  </a:lnTo>
                  <a:lnTo>
                    <a:pt x="1103664" y="210844"/>
                  </a:lnTo>
                  <a:lnTo>
                    <a:pt x="1112716" y="220999"/>
                  </a:lnTo>
                  <a:lnTo>
                    <a:pt x="1121581" y="232688"/>
                  </a:lnTo>
                  <a:lnTo>
                    <a:pt x="1130258" y="245908"/>
                  </a:lnTo>
                  <a:lnTo>
                    <a:pt x="1161671" y="229006"/>
                  </a:lnTo>
                  <a:lnTo>
                    <a:pt x="1191120" y="210201"/>
                  </a:lnTo>
                  <a:lnTo>
                    <a:pt x="1218606" y="189494"/>
                  </a:lnTo>
                  <a:lnTo>
                    <a:pt x="1244129" y="166884"/>
                  </a:lnTo>
                  <a:lnTo>
                    <a:pt x="1428679" y="166884"/>
                  </a:lnTo>
                  <a:lnTo>
                    <a:pt x="1428679" y="162958"/>
                  </a:lnTo>
                  <a:lnTo>
                    <a:pt x="1523623" y="162958"/>
                  </a:lnTo>
                  <a:lnTo>
                    <a:pt x="1515742" y="158174"/>
                  </a:lnTo>
                  <a:lnTo>
                    <a:pt x="1497399" y="145294"/>
                  </a:lnTo>
                  <a:lnTo>
                    <a:pt x="1512491" y="134552"/>
                  </a:lnTo>
                  <a:lnTo>
                    <a:pt x="1513220" y="133995"/>
                  </a:lnTo>
                  <a:lnTo>
                    <a:pt x="1273584" y="133995"/>
                  </a:lnTo>
                  <a:lnTo>
                    <a:pt x="1286989" y="116331"/>
                  </a:lnTo>
                  <a:lnTo>
                    <a:pt x="1215177" y="116331"/>
                  </a:lnTo>
                  <a:lnTo>
                    <a:pt x="1204836" y="106976"/>
                  </a:lnTo>
                  <a:lnTo>
                    <a:pt x="1191983" y="97067"/>
                  </a:lnTo>
                  <a:lnTo>
                    <a:pt x="1176615" y="86605"/>
                  </a:lnTo>
                  <a:lnTo>
                    <a:pt x="1158729" y="75589"/>
                  </a:lnTo>
                  <a:close/>
                </a:path>
                <a:path w="2570479" h="470534">
                  <a:moveTo>
                    <a:pt x="1523623" y="162958"/>
                  </a:moveTo>
                  <a:lnTo>
                    <a:pt x="1428679" y="162958"/>
                  </a:lnTo>
                  <a:lnTo>
                    <a:pt x="1453098" y="185752"/>
                  </a:lnTo>
                  <a:lnTo>
                    <a:pt x="1479236" y="206029"/>
                  </a:lnTo>
                  <a:lnTo>
                    <a:pt x="1507092" y="223790"/>
                  </a:lnTo>
                  <a:lnTo>
                    <a:pt x="1536665" y="239039"/>
                  </a:lnTo>
                  <a:lnTo>
                    <a:pt x="1545928" y="223973"/>
                  </a:lnTo>
                  <a:lnTo>
                    <a:pt x="1555446" y="210844"/>
                  </a:lnTo>
                  <a:lnTo>
                    <a:pt x="1555559" y="210688"/>
                  </a:lnTo>
                  <a:lnTo>
                    <a:pt x="1565560" y="199184"/>
                  </a:lnTo>
                  <a:lnTo>
                    <a:pt x="1575894" y="189494"/>
                  </a:lnTo>
                  <a:lnTo>
                    <a:pt x="1555008" y="180260"/>
                  </a:lnTo>
                  <a:lnTo>
                    <a:pt x="1534945" y="169831"/>
                  </a:lnTo>
                  <a:lnTo>
                    <a:pt x="1523623" y="162958"/>
                  </a:lnTo>
                  <a:close/>
                </a:path>
                <a:path w="2570479" h="470534">
                  <a:moveTo>
                    <a:pt x="1428679" y="166884"/>
                  </a:moveTo>
                  <a:lnTo>
                    <a:pt x="1244129" y="166884"/>
                  </a:lnTo>
                  <a:lnTo>
                    <a:pt x="1244129" y="183575"/>
                  </a:lnTo>
                  <a:lnTo>
                    <a:pt x="1428679" y="183575"/>
                  </a:lnTo>
                  <a:lnTo>
                    <a:pt x="1428679" y="166884"/>
                  </a:lnTo>
                  <a:close/>
                </a:path>
                <a:path w="2570479" h="470534">
                  <a:moveTo>
                    <a:pt x="1385004" y="1968"/>
                  </a:moveTo>
                  <a:lnTo>
                    <a:pt x="1333959" y="18166"/>
                  </a:lnTo>
                  <a:lnTo>
                    <a:pt x="1348373" y="49331"/>
                  </a:lnTo>
                  <a:lnTo>
                    <a:pt x="1364631" y="79026"/>
                  </a:lnTo>
                  <a:lnTo>
                    <a:pt x="1382730" y="107248"/>
                  </a:lnTo>
                  <a:lnTo>
                    <a:pt x="1402669" y="133995"/>
                  </a:lnTo>
                  <a:lnTo>
                    <a:pt x="1513220" y="133995"/>
                  </a:lnTo>
                  <a:lnTo>
                    <a:pt x="1528318" y="122464"/>
                  </a:lnTo>
                  <a:lnTo>
                    <a:pt x="1537700" y="114855"/>
                  </a:lnTo>
                  <a:lnTo>
                    <a:pt x="1462060" y="114855"/>
                  </a:lnTo>
                  <a:lnTo>
                    <a:pt x="1455616" y="108294"/>
                  </a:lnTo>
                  <a:lnTo>
                    <a:pt x="1449542" y="101852"/>
                  </a:lnTo>
                  <a:lnTo>
                    <a:pt x="1443836" y="95533"/>
                  </a:lnTo>
                  <a:lnTo>
                    <a:pt x="1438500" y="89337"/>
                  </a:lnTo>
                  <a:lnTo>
                    <a:pt x="1455677" y="77220"/>
                  </a:lnTo>
                  <a:lnTo>
                    <a:pt x="1472855" y="64427"/>
                  </a:lnTo>
                  <a:lnTo>
                    <a:pt x="1488040" y="52521"/>
                  </a:lnTo>
                  <a:lnTo>
                    <a:pt x="1411998" y="52521"/>
                  </a:lnTo>
                  <a:lnTo>
                    <a:pt x="1404420" y="40528"/>
                  </a:lnTo>
                  <a:lnTo>
                    <a:pt x="1397394" y="28105"/>
                  </a:lnTo>
                  <a:lnTo>
                    <a:pt x="1390921" y="15252"/>
                  </a:lnTo>
                  <a:lnTo>
                    <a:pt x="1385004" y="1968"/>
                  </a:lnTo>
                  <a:close/>
                </a:path>
                <a:path w="2570479" h="470534">
                  <a:moveTo>
                    <a:pt x="1291740" y="15706"/>
                  </a:moveTo>
                  <a:lnTo>
                    <a:pt x="1281437" y="18659"/>
                  </a:lnTo>
                  <a:lnTo>
                    <a:pt x="1149891" y="18659"/>
                  </a:lnTo>
                  <a:lnTo>
                    <a:pt x="1149891" y="66751"/>
                  </a:lnTo>
                  <a:lnTo>
                    <a:pt x="1252967" y="66751"/>
                  </a:lnTo>
                  <a:lnTo>
                    <a:pt x="1243979" y="80345"/>
                  </a:lnTo>
                  <a:lnTo>
                    <a:pt x="1234684" y="93139"/>
                  </a:lnTo>
                  <a:lnTo>
                    <a:pt x="1225084" y="105134"/>
                  </a:lnTo>
                  <a:lnTo>
                    <a:pt x="1215177" y="116331"/>
                  </a:lnTo>
                  <a:lnTo>
                    <a:pt x="1286989" y="116331"/>
                  </a:lnTo>
                  <a:lnTo>
                    <a:pt x="1290947" y="111115"/>
                  </a:lnTo>
                  <a:lnTo>
                    <a:pt x="1306223" y="87128"/>
                  </a:lnTo>
                  <a:lnTo>
                    <a:pt x="1319411" y="62033"/>
                  </a:lnTo>
                  <a:lnTo>
                    <a:pt x="1330514" y="35831"/>
                  </a:lnTo>
                  <a:lnTo>
                    <a:pt x="1291740" y="15706"/>
                  </a:lnTo>
                  <a:close/>
                </a:path>
                <a:path w="2570479" h="470534">
                  <a:moveTo>
                    <a:pt x="1518508" y="63317"/>
                  </a:moveTo>
                  <a:lnTo>
                    <a:pt x="1507247" y="75191"/>
                  </a:lnTo>
                  <a:lnTo>
                    <a:pt x="1494085" y="87739"/>
                  </a:lnTo>
                  <a:lnTo>
                    <a:pt x="1479023" y="100961"/>
                  </a:lnTo>
                  <a:lnTo>
                    <a:pt x="1462060" y="114855"/>
                  </a:lnTo>
                  <a:lnTo>
                    <a:pt x="1537700" y="114855"/>
                  </a:lnTo>
                  <a:lnTo>
                    <a:pt x="1544882" y="109030"/>
                  </a:lnTo>
                  <a:lnTo>
                    <a:pt x="1562182" y="94248"/>
                  </a:lnTo>
                  <a:lnTo>
                    <a:pt x="1518508" y="63317"/>
                  </a:lnTo>
                  <a:close/>
                </a:path>
                <a:path w="2570479" h="470534">
                  <a:moveTo>
                    <a:pt x="1462060" y="4910"/>
                  </a:moveTo>
                  <a:lnTo>
                    <a:pt x="1451385" y="16539"/>
                  </a:lnTo>
                  <a:lnTo>
                    <a:pt x="1439483" y="28351"/>
                  </a:lnTo>
                  <a:lnTo>
                    <a:pt x="1426354" y="40345"/>
                  </a:lnTo>
                  <a:lnTo>
                    <a:pt x="1411998" y="52521"/>
                  </a:lnTo>
                  <a:lnTo>
                    <a:pt x="1488040" y="52521"/>
                  </a:lnTo>
                  <a:lnTo>
                    <a:pt x="1490034" y="50959"/>
                  </a:lnTo>
                  <a:lnTo>
                    <a:pt x="1507210" y="36815"/>
                  </a:lnTo>
                  <a:lnTo>
                    <a:pt x="1462060" y="4910"/>
                  </a:lnTo>
                  <a:close/>
                </a:path>
                <a:path w="2570479" h="470534">
                  <a:moveTo>
                    <a:pt x="1844603" y="137922"/>
                  </a:moveTo>
                  <a:lnTo>
                    <a:pt x="1830109" y="194167"/>
                  </a:lnTo>
                  <a:lnTo>
                    <a:pt x="1811308" y="245103"/>
                  </a:lnTo>
                  <a:lnTo>
                    <a:pt x="1788200" y="290731"/>
                  </a:lnTo>
                  <a:lnTo>
                    <a:pt x="1760784" y="331050"/>
                  </a:lnTo>
                  <a:lnTo>
                    <a:pt x="1729062" y="366061"/>
                  </a:lnTo>
                  <a:lnTo>
                    <a:pt x="1693031" y="395762"/>
                  </a:lnTo>
                  <a:lnTo>
                    <a:pt x="1652693" y="420154"/>
                  </a:lnTo>
                  <a:lnTo>
                    <a:pt x="1653017" y="420479"/>
                  </a:lnTo>
                  <a:lnTo>
                    <a:pt x="1653677" y="420971"/>
                  </a:lnTo>
                  <a:lnTo>
                    <a:pt x="1654661" y="421620"/>
                  </a:lnTo>
                  <a:lnTo>
                    <a:pt x="1670458" y="434136"/>
                  </a:lnTo>
                  <a:lnTo>
                    <a:pt x="1684474" y="446161"/>
                  </a:lnTo>
                  <a:lnTo>
                    <a:pt x="1696712" y="457696"/>
                  </a:lnTo>
                  <a:lnTo>
                    <a:pt x="1707173" y="468739"/>
                  </a:lnTo>
                  <a:lnTo>
                    <a:pt x="1747639" y="440707"/>
                  </a:lnTo>
                  <a:lnTo>
                    <a:pt x="1784288" y="407331"/>
                  </a:lnTo>
                  <a:lnTo>
                    <a:pt x="1817118" y="368610"/>
                  </a:lnTo>
                  <a:lnTo>
                    <a:pt x="1846131" y="324545"/>
                  </a:lnTo>
                  <a:lnTo>
                    <a:pt x="1871327" y="275135"/>
                  </a:lnTo>
                  <a:lnTo>
                    <a:pt x="1892706" y="220380"/>
                  </a:lnTo>
                  <a:lnTo>
                    <a:pt x="1959732" y="220380"/>
                  </a:lnTo>
                  <a:lnTo>
                    <a:pt x="1949519" y="192407"/>
                  </a:lnTo>
                  <a:lnTo>
                    <a:pt x="1937828" y="143817"/>
                  </a:lnTo>
                  <a:lnTo>
                    <a:pt x="1875031" y="143817"/>
                  </a:lnTo>
                  <a:lnTo>
                    <a:pt x="1844603" y="137922"/>
                  </a:lnTo>
                  <a:close/>
                </a:path>
                <a:path w="2570479" h="470534">
                  <a:moveTo>
                    <a:pt x="1959732" y="220380"/>
                  </a:moveTo>
                  <a:lnTo>
                    <a:pt x="1892706" y="220380"/>
                  </a:lnTo>
                  <a:lnTo>
                    <a:pt x="1912026" y="273486"/>
                  </a:lnTo>
                  <a:lnTo>
                    <a:pt x="1935954" y="321874"/>
                  </a:lnTo>
                  <a:lnTo>
                    <a:pt x="1964491" y="365545"/>
                  </a:lnTo>
                  <a:lnTo>
                    <a:pt x="1997635" y="404497"/>
                  </a:lnTo>
                  <a:lnTo>
                    <a:pt x="2035388" y="438731"/>
                  </a:lnTo>
                  <a:lnTo>
                    <a:pt x="2077748" y="468247"/>
                  </a:lnTo>
                  <a:lnTo>
                    <a:pt x="2078732" y="466614"/>
                  </a:lnTo>
                  <a:lnTo>
                    <a:pt x="2080041" y="464656"/>
                  </a:lnTo>
                  <a:lnTo>
                    <a:pt x="2114621" y="425919"/>
                  </a:lnTo>
                  <a:lnTo>
                    <a:pt x="2125851" y="416228"/>
                  </a:lnTo>
                  <a:lnTo>
                    <a:pt x="2094324" y="395762"/>
                  </a:lnTo>
                  <a:lnTo>
                    <a:pt x="2039062" y="348125"/>
                  </a:lnTo>
                  <a:lnTo>
                    <a:pt x="1988568" y="282065"/>
                  </a:lnTo>
                  <a:lnTo>
                    <a:pt x="1966603" y="239199"/>
                  </a:lnTo>
                  <a:lnTo>
                    <a:pt x="1959732" y="220380"/>
                  </a:lnTo>
                  <a:close/>
                </a:path>
                <a:path w="2570479" h="470534">
                  <a:moveTo>
                    <a:pt x="1927553" y="28470"/>
                  </a:moveTo>
                  <a:lnTo>
                    <a:pt x="1753800" y="28470"/>
                  </a:lnTo>
                  <a:lnTo>
                    <a:pt x="1753800" y="89337"/>
                  </a:lnTo>
                  <a:lnTo>
                    <a:pt x="1868163" y="89337"/>
                  </a:lnTo>
                  <a:lnTo>
                    <a:pt x="1869511" y="104339"/>
                  </a:lnTo>
                  <a:lnTo>
                    <a:pt x="1871106" y="118419"/>
                  </a:lnTo>
                  <a:lnTo>
                    <a:pt x="1872947" y="131578"/>
                  </a:lnTo>
                  <a:lnTo>
                    <a:pt x="1875031" y="143817"/>
                  </a:lnTo>
                  <a:lnTo>
                    <a:pt x="1937828" y="143817"/>
                  </a:lnTo>
                  <a:lnTo>
                    <a:pt x="1937316" y="141689"/>
                  </a:lnTo>
                  <a:lnTo>
                    <a:pt x="1929994" y="87043"/>
                  </a:lnTo>
                  <a:lnTo>
                    <a:pt x="1927553" y="28470"/>
                  </a:lnTo>
                  <a:close/>
                </a:path>
                <a:path w="2570479" h="470534">
                  <a:moveTo>
                    <a:pt x="2561880" y="104059"/>
                  </a:moveTo>
                  <a:lnTo>
                    <a:pt x="2436239" y="104059"/>
                  </a:lnTo>
                  <a:lnTo>
                    <a:pt x="2443237" y="104244"/>
                  </a:lnTo>
                  <a:lnTo>
                    <a:pt x="2449986" y="104796"/>
                  </a:lnTo>
                  <a:lnTo>
                    <a:pt x="2490354" y="122956"/>
                  </a:lnTo>
                  <a:lnTo>
                    <a:pt x="2499557" y="151178"/>
                  </a:lnTo>
                  <a:lnTo>
                    <a:pt x="2499557" y="157073"/>
                  </a:lnTo>
                  <a:lnTo>
                    <a:pt x="2471646" y="193022"/>
                  </a:lnTo>
                  <a:lnTo>
                    <a:pt x="2451245" y="209282"/>
                  </a:lnTo>
                  <a:lnTo>
                    <a:pt x="2445201" y="214250"/>
                  </a:lnTo>
                  <a:lnTo>
                    <a:pt x="2408880" y="258175"/>
                  </a:lnTo>
                  <a:lnTo>
                    <a:pt x="2403361" y="296954"/>
                  </a:lnTo>
                  <a:lnTo>
                    <a:pt x="2468144" y="296954"/>
                  </a:lnTo>
                  <a:lnTo>
                    <a:pt x="2467930" y="287504"/>
                  </a:lnTo>
                  <a:lnTo>
                    <a:pt x="2469250" y="278301"/>
                  </a:lnTo>
                  <a:lnTo>
                    <a:pt x="2490972" y="243700"/>
                  </a:lnTo>
                  <a:lnTo>
                    <a:pt x="2525242" y="215804"/>
                  </a:lnTo>
                  <a:lnTo>
                    <a:pt x="2531462" y="210894"/>
                  </a:lnTo>
                  <a:lnTo>
                    <a:pt x="2561525" y="177196"/>
                  </a:lnTo>
                  <a:lnTo>
                    <a:pt x="2570235" y="144801"/>
                  </a:lnTo>
                  <a:lnTo>
                    <a:pt x="2569101" y="128478"/>
                  </a:lnTo>
                  <a:lnTo>
                    <a:pt x="2565710" y="113445"/>
                  </a:lnTo>
                  <a:lnTo>
                    <a:pt x="2561956" y="104244"/>
                  </a:lnTo>
                  <a:lnTo>
                    <a:pt x="2561880" y="104059"/>
                  </a:lnTo>
                  <a:close/>
                </a:path>
                <a:path w="2570479" h="470534">
                  <a:moveTo>
                    <a:pt x="2444093" y="44176"/>
                  </a:moveTo>
                  <a:lnTo>
                    <a:pt x="2407281" y="48195"/>
                  </a:lnTo>
                  <a:lnTo>
                    <a:pt x="2373414" y="59762"/>
                  </a:lnTo>
                  <a:lnTo>
                    <a:pt x="2342492" y="78876"/>
                  </a:lnTo>
                  <a:lnTo>
                    <a:pt x="2314515" y="105536"/>
                  </a:lnTo>
                  <a:lnTo>
                    <a:pt x="2355750" y="143817"/>
                  </a:lnTo>
                  <a:lnTo>
                    <a:pt x="2374032" y="126607"/>
                  </a:lnTo>
                  <a:lnTo>
                    <a:pt x="2393540" y="114243"/>
                  </a:lnTo>
                  <a:lnTo>
                    <a:pt x="2414276" y="106727"/>
                  </a:lnTo>
                  <a:lnTo>
                    <a:pt x="2436239" y="104059"/>
                  </a:lnTo>
                  <a:lnTo>
                    <a:pt x="2561880" y="104059"/>
                  </a:lnTo>
                  <a:lnTo>
                    <a:pt x="2560022" y="99519"/>
                  </a:lnTo>
                  <a:lnTo>
                    <a:pt x="2552079" y="86876"/>
                  </a:lnTo>
                  <a:lnTo>
                    <a:pt x="2533180" y="68198"/>
                  </a:lnTo>
                  <a:lnTo>
                    <a:pt x="2508884" y="54854"/>
                  </a:lnTo>
                  <a:lnTo>
                    <a:pt x="2479189" y="46846"/>
                  </a:lnTo>
                  <a:lnTo>
                    <a:pt x="2444093" y="44176"/>
                  </a:lnTo>
                  <a:close/>
                </a:path>
                <a:path w="2570479" h="470534">
                  <a:moveTo>
                    <a:pt x="2474531" y="350942"/>
                  </a:moveTo>
                  <a:lnTo>
                    <a:pt x="2396974" y="350942"/>
                  </a:lnTo>
                  <a:lnTo>
                    <a:pt x="2396974" y="428489"/>
                  </a:lnTo>
                  <a:lnTo>
                    <a:pt x="2474531" y="428489"/>
                  </a:lnTo>
                  <a:lnTo>
                    <a:pt x="2474531" y="350942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F1029608-39C9-084D-1069-A0084577DD8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413325" cy="293184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BA01FE1E-A7FB-80CD-F360-1F6BEB231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83" y="980728"/>
            <a:ext cx="6661534" cy="5260810"/>
          </a:xfrm>
          <a:prstGeom prst="rect">
            <a:avLst/>
          </a:prstGeom>
        </p:spPr>
      </p:pic>
      <p:pic>
        <p:nvPicPr>
          <p:cNvPr id="11" name="圖片 10" descr="gesture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894" y="5489528"/>
            <a:ext cx="1293065" cy="9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75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華藝電子書登入</a:t>
            </a:r>
            <a:r>
              <a:rPr lang="ja-JP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③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9873" y="1273891"/>
            <a:ext cx="3803665" cy="61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4818298" y="904445"/>
            <a:ext cx="776175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登入後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27" y="1250050"/>
            <a:ext cx="2586131" cy="57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998585" y="811902"/>
            <a:ext cx="776175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登入前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3648382" y="1458615"/>
            <a:ext cx="1046767" cy="246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39"/>
          </a:p>
        </p:txBody>
      </p:sp>
      <p:sp>
        <p:nvSpPr>
          <p:cNvPr id="19" name="標題 8"/>
          <p:cNvSpPr txBox="1">
            <a:spLocks/>
          </p:cNvSpPr>
          <p:nvPr/>
        </p:nvSpPr>
        <p:spPr>
          <a:xfrm>
            <a:off x="2555780" y="2104969"/>
            <a:ext cx="6094676" cy="102335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登入有什麼好處？</a:t>
            </a:r>
          </a:p>
        </p:txBody>
      </p:sp>
      <p:cxnSp>
        <p:nvCxnSpPr>
          <p:cNvPr id="24" name="直線接點 23"/>
          <p:cNvCxnSpPr/>
          <p:nvPr/>
        </p:nvCxnSpPr>
        <p:spPr>
          <a:xfrm>
            <a:off x="1907704" y="2452599"/>
            <a:ext cx="18472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572000" y="2997979"/>
            <a:ext cx="256352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可以透過</a:t>
            </a:r>
            <a:r>
              <a:rPr lang="en-US" altLang="zh-TW" sz="1539" b="1" dirty="0">
                <a:solidFill>
                  <a:srgbClr val="FF0000"/>
                </a:solidFill>
              </a:rPr>
              <a:t>QR</a:t>
            </a:r>
            <a:r>
              <a:rPr lang="zh-TW" altLang="en-US" sz="1539" b="1" dirty="0">
                <a:solidFill>
                  <a:srgbClr val="FF0000"/>
                </a:solidFill>
              </a:rPr>
              <a:t> </a:t>
            </a:r>
            <a:r>
              <a:rPr lang="en-US" altLang="zh-TW" sz="1539" b="1" dirty="0">
                <a:solidFill>
                  <a:srgbClr val="FF0000"/>
                </a:solidFill>
              </a:rPr>
              <a:t>code</a:t>
            </a:r>
            <a:r>
              <a:rPr lang="zh-TW" altLang="en-US" sz="1539" b="1" dirty="0">
                <a:solidFill>
                  <a:srgbClr val="FF0000"/>
                </a:solidFill>
              </a:rPr>
              <a:t>快速借書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280" y="2505382"/>
            <a:ext cx="1654826" cy="230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FFDED5-8BF4-3E4A-BFF3-1206C71F8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76" y="2800230"/>
            <a:ext cx="3332167" cy="3493994"/>
          </a:xfrm>
          <a:prstGeom prst="rect">
            <a:avLst/>
          </a:prstGeom>
        </p:spPr>
      </p:pic>
      <p:cxnSp>
        <p:nvCxnSpPr>
          <p:cNvPr id="4" name="直線接點 3"/>
          <p:cNvCxnSpPr/>
          <p:nvPr/>
        </p:nvCxnSpPr>
        <p:spPr>
          <a:xfrm>
            <a:off x="3116513" y="3658054"/>
            <a:ext cx="19088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5025324" y="3658054"/>
            <a:ext cx="0" cy="3078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189914" y="3984364"/>
            <a:ext cx="176202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可以點選借閱借書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7" name="圖片 6" descr="gesture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32176" y="3428084"/>
            <a:ext cx="1293065" cy="9697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7D85BC-E064-713B-B897-B18AADDB1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76" y="6334396"/>
            <a:ext cx="3382600" cy="346660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>
          <a:xfrm flipH="1">
            <a:off x="827584" y="6021288"/>
            <a:ext cx="677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504904" y="6026523"/>
            <a:ext cx="0" cy="3078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9508" y="5547586"/>
            <a:ext cx="176202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可以使用收藏功能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73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華藝電子書首頁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上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12401"/>
            <a:ext cx="8327100" cy="423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7"/>
          <p:cNvSpPr/>
          <p:nvPr/>
        </p:nvSpPr>
        <p:spPr>
          <a:xfrm>
            <a:off x="4662980" y="1231946"/>
            <a:ext cx="3940770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5" name="object 7"/>
          <p:cNvSpPr/>
          <p:nvPr/>
        </p:nvSpPr>
        <p:spPr>
          <a:xfrm>
            <a:off x="877528" y="4660491"/>
            <a:ext cx="7265795" cy="615745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6" name="矩形 15"/>
          <p:cNvSpPr/>
          <p:nvPr/>
        </p:nvSpPr>
        <p:spPr>
          <a:xfrm>
            <a:off x="611559" y="348976"/>
            <a:ext cx="2736305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確認國立台北商業大學名稱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18767" y="904445"/>
            <a:ext cx="156485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輸入關鍵字查詢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77997" y="4722066"/>
            <a:ext cx="136768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新上架書籍區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58D7F5A-CF9A-A72E-B4A8-FB43D1084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042" y="1012401"/>
            <a:ext cx="1183527" cy="329193"/>
          </a:xfrm>
          <a:prstGeom prst="rect">
            <a:avLst/>
          </a:prstGeom>
        </p:spPr>
      </p:pic>
      <p:sp>
        <p:nvSpPr>
          <p:cNvPr id="4" name="object 7"/>
          <p:cNvSpPr/>
          <p:nvPr/>
        </p:nvSpPr>
        <p:spPr>
          <a:xfrm>
            <a:off x="1523130" y="1012401"/>
            <a:ext cx="1353349" cy="411048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</p:spTree>
    <p:extLst>
      <p:ext uri="{BB962C8B-B14F-4D97-AF65-F5344CB8AC3E}">
        <p14:creationId xmlns:p14="http://schemas.microsoft.com/office/powerpoint/2010/main" val="4213451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804" y="1520189"/>
            <a:ext cx="7645340" cy="379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華藝電子書首頁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中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4140978" y="4968363"/>
            <a:ext cx="800469" cy="307873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6" name="矩形 15"/>
          <p:cNvSpPr/>
          <p:nvPr/>
        </p:nvSpPr>
        <p:spPr>
          <a:xfrm>
            <a:off x="4941447" y="4968364"/>
            <a:ext cx="136768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閱讀所有書籍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9" name="object 7"/>
          <p:cNvSpPr/>
          <p:nvPr/>
        </p:nvSpPr>
        <p:spPr>
          <a:xfrm>
            <a:off x="1185401" y="2320659"/>
            <a:ext cx="1169916" cy="1539363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20" name="矩形 19"/>
          <p:cNvSpPr/>
          <p:nvPr/>
        </p:nvSpPr>
        <p:spPr>
          <a:xfrm>
            <a:off x="1185401" y="1889637"/>
            <a:ext cx="195919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點選書封開啟詳目業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21" name="object 7"/>
          <p:cNvSpPr/>
          <p:nvPr/>
        </p:nvSpPr>
        <p:spPr>
          <a:xfrm>
            <a:off x="7527578" y="1520189"/>
            <a:ext cx="800469" cy="307873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22" name="矩形 21"/>
          <p:cNvSpPr/>
          <p:nvPr/>
        </p:nvSpPr>
        <p:spPr>
          <a:xfrm>
            <a:off x="7219705" y="1150743"/>
            <a:ext cx="136768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進入所有書架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135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華藝電子書首頁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55" y="1089168"/>
            <a:ext cx="6465326" cy="320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0248" y="2751681"/>
            <a:ext cx="6403752" cy="305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569656" y="719721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借閱排行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09957" y="2874830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瀏覽排行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5830407"/>
            <a:ext cx="3733714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每本書均可透過點選封面進入「詳目頁」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8" name="圖片 17" descr="gesture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975" y="2320658"/>
            <a:ext cx="1293065" cy="969799"/>
          </a:xfrm>
          <a:prstGeom prst="rect">
            <a:avLst/>
          </a:prstGeom>
        </p:spPr>
      </p:pic>
      <p:pic>
        <p:nvPicPr>
          <p:cNvPr id="23" name="圖片 22" descr="gesture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7109" y="4167894"/>
            <a:ext cx="1293065" cy="96979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893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80" y="904444"/>
            <a:ext cx="3756047" cy="94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華藝電子書檢索</a:t>
            </a:r>
          </a:p>
        </p:txBody>
      </p:sp>
      <p:sp>
        <p:nvSpPr>
          <p:cNvPr id="13" name="矩形 12"/>
          <p:cNvSpPr/>
          <p:nvPr/>
        </p:nvSpPr>
        <p:spPr>
          <a:xfrm>
            <a:off x="1493273" y="1212317"/>
            <a:ext cx="117051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輸入關鍵字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55" y="2382233"/>
            <a:ext cx="8372950" cy="360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object 7"/>
          <p:cNvSpPr/>
          <p:nvPr/>
        </p:nvSpPr>
        <p:spPr>
          <a:xfrm>
            <a:off x="508081" y="2505382"/>
            <a:ext cx="1970385" cy="3448174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pic>
        <p:nvPicPr>
          <p:cNvPr id="26" name="圖片 25" descr="gesture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5702" y="3921596"/>
            <a:ext cx="1293065" cy="96979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909487" y="2751681"/>
            <a:ext cx="3733714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每本書均可透過點選封面進入「詳目頁」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8081" y="2074361"/>
            <a:ext cx="3142207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透過排序及篩選功能有效尋找書籍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01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華藝電子書詳目頁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上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804" y="1212317"/>
            <a:ext cx="7672489" cy="321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7"/>
          <p:cNvSpPr/>
          <p:nvPr/>
        </p:nvSpPr>
        <p:spPr>
          <a:xfrm>
            <a:off x="2601615" y="1643339"/>
            <a:ext cx="1724087" cy="1539363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0" name="矩形 9"/>
          <p:cNvSpPr/>
          <p:nvPr/>
        </p:nvSpPr>
        <p:spPr>
          <a:xfrm>
            <a:off x="2540041" y="3182702"/>
            <a:ext cx="2550698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所有書籍資訊均可點擊連結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480810" y="2012786"/>
            <a:ext cx="1785662" cy="677320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2" name="矩形 11"/>
          <p:cNvSpPr/>
          <p:nvPr/>
        </p:nvSpPr>
        <p:spPr>
          <a:xfrm>
            <a:off x="5310894" y="1643339"/>
            <a:ext cx="156485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選擇借閱或試閱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6" name="object 7"/>
          <p:cNvSpPr/>
          <p:nvPr/>
        </p:nvSpPr>
        <p:spPr>
          <a:xfrm>
            <a:off x="6480811" y="3244277"/>
            <a:ext cx="1847236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8" name="矩形 17"/>
          <p:cNvSpPr/>
          <p:nvPr/>
        </p:nvSpPr>
        <p:spPr>
          <a:xfrm>
            <a:off x="5988214" y="3983171"/>
            <a:ext cx="2156360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收藏、追蹤、分享功能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164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華藝電子書詳目頁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中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31" y="904444"/>
            <a:ext cx="7085840" cy="375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7"/>
          <p:cNvSpPr/>
          <p:nvPr/>
        </p:nvSpPr>
        <p:spPr>
          <a:xfrm>
            <a:off x="1801146" y="842870"/>
            <a:ext cx="677320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8" name="矩形 17"/>
          <p:cNvSpPr/>
          <p:nvPr/>
        </p:nvSpPr>
        <p:spPr>
          <a:xfrm>
            <a:off x="2478466" y="842870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內容簡介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360" y="2382233"/>
            <a:ext cx="5203289" cy="3043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7"/>
          <p:cNvSpPr/>
          <p:nvPr/>
        </p:nvSpPr>
        <p:spPr>
          <a:xfrm>
            <a:off x="7342854" y="2320658"/>
            <a:ext cx="677320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5" name="矩形 14"/>
          <p:cNvSpPr/>
          <p:nvPr/>
        </p:nvSpPr>
        <p:spPr>
          <a:xfrm>
            <a:off x="8020175" y="2320659"/>
            <a:ext cx="579005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目錄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7" name="object 7"/>
          <p:cNvSpPr/>
          <p:nvPr/>
        </p:nvSpPr>
        <p:spPr>
          <a:xfrm>
            <a:off x="3217360" y="3182702"/>
            <a:ext cx="2339832" cy="178566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9" name="矩形 18"/>
          <p:cNvSpPr/>
          <p:nvPr/>
        </p:nvSpPr>
        <p:spPr>
          <a:xfrm>
            <a:off x="4264128" y="2751681"/>
            <a:ext cx="195919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點選目錄可以展開喔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249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00723\Desktop\496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573016"/>
            <a:ext cx="1480096" cy="2617433"/>
          </a:xfrm>
          <a:prstGeom prst="rect">
            <a:avLst/>
          </a:prstGeom>
          <a:noFill/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A7E5B0-5D23-4D0D-B828-F8B6C89EA2F5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54727" y="748298"/>
            <a:ext cx="292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4"/>
              </a:rPr>
              <a:t>https://www.airitilibrary.com/</a:t>
            </a:r>
            <a:endParaRPr lang="en-US" altLang="zh-TW" dirty="0"/>
          </a:p>
        </p:txBody>
      </p:sp>
      <p:pic>
        <p:nvPicPr>
          <p:cNvPr id="9" name="圖片 8" descr="237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4221088"/>
            <a:ext cx="915617" cy="936104"/>
          </a:xfrm>
          <a:prstGeom prst="rect">
            <a:avLst/>
          </a:prstGeom>
        </p:spPr>
      </p:pic>
      <p:pic>
        <p:nvPicPr>
          <p:cNvPr id="10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3608" y="30400"/>
            <a:ext cx="5676519" cy="720077"/>
          </a:xfrm>
          <a:prstGeom prst="rect">
            <a:avLst/>
          </a:prstGeom>
        </p:spPr>
      </p:pic>
      <p:sp>
        <p:nvSpPr>
          <p:cNvPr id="11" name="object 3"/>
          <p:cNvSpPr txBox="1"/>
          <p:nvPr/>
        </p:nvSpPr>
        <p:spPr>
          <a:xfrm>
            <a:off x="1187624" y="1268760"/>
            <a:ext cx="5090160" cy="1870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09395" algn="l"/>
              </a:tabLst>
            </a:pPr>
            <a:r>
              <a:rPr lang="ja-JP" altLang="en-US"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①</a:t>
            </a:r>
            <a:r>
              <a:rPr lang="zh-TW" altLang="en-US"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 產品介紹  內容簡介</a:t>
            </a:r>
            <a:endParaRPr lang="en-US" sz="2000" b="1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09395" algn="l"/>
              </a:tabLst>
            </a:pPr>
            <a:endParaRPr lang="en-US" sz="1300" b="1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09395" algn="l"/>
              </a:tabLst>
            </a:pP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②</a:t>
            </a:r>
            <a:r>
              <a:rPr sz="2000" b="1" spc="-5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 </a:t>
            </a: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登入方式	</a:t>
            </a:r>
            <a:r>
              <a:rPr lang="zh-TW" altLang="en-US"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院</a:t>
            </a: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外、</a:t>
            </a:r>
            <a:r>
              <a:rPr lang="zh-TW" altLang="en-US"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院內連線</a:t>
            </a:r>
            <a:endParaRPr sz="2000" b="1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>
              <a:lnSpc>
                <a:spcPct val="100000"/>
              </a:lnSpc>
            </a:pPr>
            <a:endParaRPr sz="1300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 marL="12700">
              <a:lnSpc>
                <a:spcPct val="100000"/>
              </a:lnSpc>
              <a:tabLst>
                <a:tab pos="1509395" algn="l"/>
              </a:tabLst>
            </a:pP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③</a:t>
            </a:r>
            <a:r>
              <a:rPr sz="2000" b="1" spc="-5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 </a:t>
            </a: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查詢下載	進階查詢、布林邏輯、全文下載</a:t>
            </a:r>
            <a:endParaRPr sz="2000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  <a:p>
            <a:pPr marL="12700">
              <a:lnSpc>
                <a:spcPct val="100000"/>
              </a:lnSpc>
              <a:tabLst>
                <a:tab pos="1509395" algn="l"/>
              </a:tabLst>
            </a:pPr>
            <a:r>
              <a:rPr sz="2000" b="1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④</a:t>
            </a:r>
            <a:r>
              <a:rPr sz="2000" b="1" spc="-5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 </a:t>
            </a:r>
            <a:r>
              <a:rPr lang="zh-TW" altLang="en-US" sz="2000" b="1" spc="-5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新模組</a:t>
            </a:r>
            <a:endParaRPr sz="2000" dirty="0">
              <a:latin typeface="Microsoft YaHei UI" pitchFamily="34" charset="-122"/>
              <a:ea typeface="Microsoft YaHei UI" pitchFamily="34" charset="-122"/>
              <a:cs typeface="Microsoft YaHei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804" y="904444"/>
            <a:ext cx="7585610" cy="28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華藝電子書詳目頁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2293742" y="966019"/>
            <a:ext cx="677320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8" name="矩形 17"/>
          <p:cNvSpPr/>
          <p:nvPr/>
        </p:nvSpPr>
        <p:spPr>
          <a:xfrm>
            <a:off x="2909488" y="966019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相似主題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931" y="2690106"/>
            <a:ext cx="7705069" cy="278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object 7"/>
          <p:cNvSpPr/>
          <p:nvPr/>
        </p:nvSpPr>
        <p:spPr>
          <a:xfrm>
            <a:off x="6788683" y="2690105"/>
            <a:ext cx="677320" cy="307873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21" name="矩形 20"/>
          <p:cNvSpPr/>
          <p:nvPr/>
        </p:nvSpPr>
        <p:spPr>
          <a:xfrm>
            <a:off x="7466004" y="2628532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推薦閱讀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8633" y="5768833"/>
            <a:ext cx="4544834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相似主題與推薦閱讀都是透過</a:t>
            </a:r>
            <a:r>
              <a:rPr lang="en-US" altLang="zh-TW" sz="1539" b="1" dirty="0">
                <a:solidFill>
                  <a:srgbClr val="FF0000"/>
                </a:solidFill>
              </a:rPr>
              <a:t>AI</a:t>
            </a:r>
            <a:r>
              <a:rPr lang="zh-TW" altLang="en-US" sz="1539" b="1" dirty="0">
                <a:solidFill>
                  <a:srgbClr val="FF0000"/>
                </a:solidFill>
              </a:rPr>
              <a:t>分析後提出的書籍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727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華藝電子書閱讀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(EPUB)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08" y="1581764"/>
            <a:ext cx="8795050" cy="357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61782" y="966019"/>
            <a:ext cx="8374137" cy="56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78" b="1" dirty="0">
                <a:solidFill>
                  <a:srgbClr val="FF0000"/>
                </a:solidFill>
              </a:rPr>
              <a:t>EPUB</a:t>
            </a:r>
            <a:r>
              <a:rPr lang="zh-TW" altLang="en-US" sz="1539" b="1" dirty="0">
                <a:solidFill>
                  <a:srgbClr val="FF0000"/>
                </a:solidFill>
              </a:rPr>
              <a:t>可以根據使用者需求彈性調整，適合閱讀文字較多的書籍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405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華藝電子書閱讀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(PDF)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1783" y="966019"/>
            <a:ext cx="8743584" cy="56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78" b="1" dirty="0">
                <a:solidFill>
                  <a:srgbClr val="FF0000"/>
                </a:solidFill>
              </a:rPr>
              <a:t>PDF</a:t>
            </a:r>
            <a:r>
              <a:rPr lang="zh-TW" altLang="en-US" sz="1539" b="1" dirty="0">
                <a:solidFill>
                  <a:srgbClr val="FF0000"/>
                </a:solidFill>
              </a:rPr>
              <a:t>版面固定、還原實體書的閱讀體驗；格式保留原始排版，適合閱讀圖表較多的書籍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81764"/>
            <a:ext cx="9159791" cy="36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55" y="196157"/>
            <a:ext cx="615745" cy="6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697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0813" y="2382234"/>
            <a:ext cx="9637693" cy="1838328"/>
          </a:xfrm>
        </p:spPr>
        <p:txBody>
          <a:bodyPr/>
          <a:lstStyle/>
          <a:p>
            <a:r>
              <a:rPr lang="ja-JP" altLang="en-US" sz="3762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③</a:t>
            </a:r>
            <a:r>
              <a:rPr lang="en-US" altLang="zh-TW" sz="3762" dirty="0"/>
              <a:t> </a:t>
            </a:r>
            <a:r>
              <a:rPr lang="en-US" altLang="zh-TW" sz="3762" b="1" dirty="0"/>
              <a:t>iRead </a:t>
            </a:r>
            <a:r>
              <a:rPr lang="en-US" altLang="zh-TW" sz="3762" b="1" dirty="0" err="1"/>
              <a:t>ebooks</a:t>
            </a:r>
            <a:r>
              <a:rPr lang="en-US" altLang="zh-TW" sz="3762" b="1" dirty="0"/>
              <a:t> </a:t>
            </a:r>
            <a:br>
              <a:rPr lang="en-US" altLang="zh-TW" sz="3762" b="1" dirty="0"/>
            </a:br>
            <a:r>
              <a:rPr lang="zh-TW" altLang="zh-TW" sz="3762" b="1" dirty="0"/>
              <a:t>華藝電子書</a:t>
            </a:r>
            <a:r>
              <a:rPr lang="en-US" altLang="zh-TW" sz="3762" b="1" dirty="0"/>
              <a:t>(</a:t>
            </a:r>
            <a:r>
              <a:rPr lang="en-US" altLang="ja-JP" sz="3762" b="1" dirty="0"/>
              <a:t>APP</a:t>
            </a:r>
            <a:r>
              <a:rPr lang="zh-TW" altLang="zh-TW" sz="3762" b="1" dirty="0"/>
              <a:t>版</a:t>
            </a:r>
            <a:r>
              <a:rPr lang="en-US" altLang="zh-TW" sz="3762" b="1" dirty="0"/>
              <a:t>) </a:t>
            </a:r>
            <a:br>
              <a:rPr lang="en-US" altLang="zh-TW" sz="3762" b="1" dirty="0"/>
            </a:br>
            <a:br>
              <a:rPr lang="en-US" altLang="zh-TW" sz="3762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762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151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81" y="966019"/>
            <a:ext cx="2190976" cy="441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062" y="1150742"/>
            <a:ext cx="5522704" cy="332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633574" y="4722066"/>
            <a:ext cx="2155109" cy="56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78" b="1" dirty="0">
                <a:solidFill>
                  <a:srgbClr val="FF0000"/>
                </a:solidFill>
              </a:rPr>
              <a:t>書紐教育版</a:t>
            </a:r>
            <a:endParaRPr lang="zh-TW" altLang="en-US" sz="153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67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55" y="781295"/>
            <a:ext cx="2334937" cy="49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4212" y="1458615"/>
            <a:ext cx="5709570" cy="145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gesture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5870" y="4660491"/>
            <a:ext cx="1293065" cy="9697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19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56" y="658147"/>
            <a:ext cx="2202058" cy="474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7" name="圖片 6" descr="gestur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848" y="1458615"/>
            <a:ext cx="1293065" cy="969799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5786" y="1273892"/>
            <a:ext cx="5033544" cy="142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155785" y="3121127"/>
            <a:ext cx="4044697" cy="908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可以直接選擇或輸入圖書館名稱查詢</a:t>
            </a:r>
            <a:endParaRPr lang="en-US" altLang="zh-TW" sz="1539" b="1" dirty="0">
              <a:solidFill>
                <a:srgbClr val="FF0000"/>
              </a:solidFill>
            </a:endParaRPr>
          </a:p>
          <a:p>
            <a:r>
              <a:rPr lang="zh-TW" altLang="en-US" sz="3762" b="1" dirty="0">
                <a:solidFill>
                  <a:srgbClr val="FF0000"/>
                </a:solidFill>
              </a:rPr>
              <a:t>「明新科技大學」</a:t>
            </a:r>
            <a:endParaRPr lang="zh-TW" altLang="en-US" sz="3762" dirty="0">
              <a:solidFill>
                <a:srgbClr val="FF0000"/>
              </a:solidFill>
            </a:endParaRPr>
          </a:p>
        </p:txBody>
      </p:sp>
      <p:sp>
        <p:nvSpPr>
          <p:cNvPr id="9" name="object 7"/>
          <p:cNvSpPr/>
          <p:nvPr/>
        </p:nvSpPr>
        <p:spPr>
          <a:xfrm>
            <a:off x="631230" y="904444"/>
            <a:ext cx="2093534" cy="43102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0" name="矩形 9"/>
          <p:cNvSpPr/>
          <p:nvPr/>
        </p:nvSpPr>
        <p:spPr>
          <a:xfrm>
            <a:off x="631230" y="288699"/>
            <a:ext cx="176202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在此可輸入做查詢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788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A00723\Desktop\若林\台灣\2025銷售\國立臺灣圖書館\PPT圖檔\S__662405126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79772"/>
            <a:ext cx="2832363" cy="523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DE60692-1338-70D5-8367-4F6DCB30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901442"/>
            <a:ext cx="3168352" cy="56872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A66B8BE-ADAC-0DCC-711B-AF458DEF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526" y="2406781"/>
            <a:ext cx="2543418" cy="744932"/>
          </a:xfrm>
          <a:prstGeom prst="rect">
            <a:avLst/>
          </a:prstGeom>
        </p:spPr>
      </p:pic>
      <p:sp>
        <p:nvSpPr>
          <p:cNvPr id="10" name="object 7"/>
          <p:cNvSpPr/>
          <p:nvPr/>
        </p:nvSpPr>
        <p:spPr>
          <a:xfrm>
            <a:off x="3390624" y="2749220"/>
            <a:ext cx="677320" cy="43102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pic>
        <p:nvPicPr>
          <p:cNvPr id="12" name="圖片 11" descr="gesture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1567" y="2834950"/>
            <a:ext cx="1293065" cy="9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46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9458" name="Picture 2" descr="C:\A00723\Desktop\若林\台灣\2025銷售\國立臺灣圖書館\PPT圖檔\S__662405128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729" y="842870"/>
            <a:ext cx="2299942" cy="499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748" y="842870"/>
            <a:ext cx="3648912" cy="181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7"/>
          <p:cNvSpPr/>
          <p:nvPr/>
        </p:nvSpPr>
        <p:spPr>
          <a:xfrm>
            <a:off x="1458189" y="5409671"/>
            <a:ext cx="615745" cy="43102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pic>
        <p:nvPicPr>
          <p:cNvPr id="11" name="圖片 10" descr="gesture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5357" y="5451730"/>
            <a:ext cx="1293065" cy="9697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536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Picture 2" descr="C:\A00723\Desktop\若林\台灣\2025銷售\國立臺灣圖書館\PPT圖檔\S__662405128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559" y="899183"/>
            <a:ext cx="2299942" cy="499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 descr="gestur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870" y="3305851"/>
            <a:ext cx="1293065" cy="9697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96260" y="1256590"/>
            <a:ext cx="307873" cy="246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39"/>
          </a:p>
        </p:txBody>
      </p:sp>
      <p:sp>
        <p:nvSpPr>
          <p:cNvPr id="8" name="矩形 7"/>
          <p:cNvSpPr/>
          <p:nvPr/>
        </p:nvSpPr>
        <p:spPr>
          <a:xfrm>
            <a:off x="3184603" y="1514761"/>
            <a:ext cx="195919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點選放大鏡進行查詢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9799" y="4111053"/>
            <a:ext cx="2156360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你也可以直接點選書封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A00723\Desktop\若林\台灣\2025銷售\國立臺灣圖書館\PPT圖檔\S__662405129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5196" y="911635"/>
            <a:ext cx="2294214" cy="49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向右箭號 11"/>
          <p:cNvSpPr/>
          <p:nvPr/>
        </p:nvSpPr>
        <p:spPr>
          <a:xfrm>
            <a:off x="3602877" y="3305851"/>
            <a:ext cx="1908811" cy="246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39"/>
          </a:p>
        </p:txBody>
      </p:sp>
      <p:pic>
        <p:nvPicPr>
          <p:cNvPr id="13" name="圖片 12" descr="gestur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5349287"/>
            <a:ext cx="1293065" cy="96979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422471" y="5504994"/>
            <a:ext cx="156485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想看書就按借閱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12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3688" y="3933056"/>
            <a:ext cx="6516243" cy="252683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A7E5B0-5D23-4D0D-B828-F8B6C89EA2F5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10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608" y="161203"/>
            <a:ext cx="5676519" cy="720077"/>
          </a:xfrm>
          <a:prstGeom prst="rect">
            <a:avLst/>
          </a:prstGeom>
        </p:spPr>
      </p:pic>
      <p:sp>
        <p:nvSpPr>
          <p:cNvPr id="11" name="object 3"/>
          <p:cNvSpPr txBox="1"/>
          <p:nvPr/>
        </p:nvSpPr>
        <p:spPr>
          <a:xfrm>
            <a:off x="1187624" y="1326520"/>
            <a:ext cx="8280920" cy="23525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名稱：</a:t>
            </a:r>
            <a:r>
              <a:rPr lang="en-US" altLang="zh-TW" sz="2000" b="1" dirty="0" err="1">
                <a:latin typeface="Microsoft YaHei" pitchFamily="34" charset="-122"/>
                <a:ea typeface="Microsoft YaHei" pitchFamily="34" charset="-122"/>
              </a:rPr>
              <a:t>airiti</a:t>
            </a:r>
            <a:r>
              <a:rPr lang="zh-TW" altLang="en-US" sz="2000" b="1" spc="-120" dirty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sz="2000" b="1" spc="10" dirty="0">
                <a:latin typeface="Microsoft YaHei" pitchFamily="34" charset="-122"/>
                <a:ea typeface="Microsoft YaHei" pitchFamily="34" charset="-122"/>
              </a:rPr>
              <a:t>Library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華藝線上圖書館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zh-TW" altLang="en-US" sz="1300" b="1" dirty="0">
              <a:latin typeface="Microsoft YaHei" pitchFamily="34" charset="-122"/>
              <a:ea typeface="Microsoft YaHei" pitchFamily="34" charset="-122"/>
            </a:endParaRPr>
          </a:p>
          <a:p>
            <a:pPr marL="12700">
              <a:lnSpc>
                <a:spcPct val="100000"/>
              </a:lnSpc>
            </a:pP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收錄：學術期刊、會議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論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文、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zh-TW" altLang="en-US" sz="1300" b="1" dirty="0">
              <a:latin typeface="Microsoft YaHei" pitchFamily="34" charset="-122"/>
              <a:ea typeface="Microsoft YaHei" pitchFamily="34" charset="-122"/>
            </a:endParaRPr>
          </a:p>
          <a:p>
            <a:pPr marL="12700">
              <a:lnSpc>
                <a:spcPct val="100000"/>
              </a:lnSpc>
            </a:pP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範圍：台灣、中國大陸</a:t>
            </a:r>
            <a:r>
              <a:rPr lang="zh-TW" altLang="en-US" sz="2000" b="1" spc="-10" dirty="0">
                <a:latin typeface="Microsoft YaHei" pitchFamily="34" charset="-122"/>
                <a:ea typeface="Microsoft YaHei" pitchFamily="34" charset="-122"/>
              </a:rPr>
              <a:t>兩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岸學</a:t>
            </a:r>
            <a:r>
              <a:rPr lang="zh-TW" altLang="en-US" sz="2000" b="1" spc="-10" dirty="0">
                <a:latin typeface="Microsoft YaHei" pitchFamily="34" charset="-122"/>
                <a:ea typeface="Microsoft YaHei" pitchFamily="34" charset="-122"/>
              </a:rPr>
              <a:t>術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內容</a:t>
            </a:r>
            <a:r>
              <a:rPr lang="zh-TW" altLang="en-US" sz="2000" b="1" spc="-10" dirty="0">
                <a:latin typeface="Microsoft YaHei" pitchFamily="34" charset="-122"/>
                <a:ea typeface="Microsoft YaHei" pitchFamily="34" charset="-122"/>
              </a:rPr>
              <a:t>為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主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zh-TW" altLang="en-US" sz="1300" b="1" dirty="0">
              <a:latin typeface="Microsoft YaHei" pitchFamily="34" charset="-122"/>
              <a:ea typeface="Microsoft YaHei" pitchFamily="34" charset="-122"/>
            </a:endParaRPr>
          </a:p>
          <a:p>
            <a:pPr marL="12700">
              <a:lnSpc>
                <a:spcPct val="100000"/>
              </a:lnSpc>
            </a:pP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分類：人文學、應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用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科學、工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程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學、社會科學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醫藥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衛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生、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生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物農</a:t>
            </a:r>
            <a:r>
              <a:rPr lang="zh-TW" altLang="en-US" sz="2000" b="1" spc="-15" dirty="0">
                <a:latin typeface="Microsoft YaHei" pitchFamily="34" charset="-122"/>
                <a:ea typeface="Microsoft YaHei" pitchFamily="34" charset="-122"/>
              </a:rPr>
              <a:t>學</a:t>
            </a:r>
            <a:endParaRPr lang="zh-TW" altLang="en-US" sz="2000" b="1" dirty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zh-TW" altLang="en-US" sz="1300" b="1" dirty="0">
              <a:latin typeface="Microsoft YaHei" pitchFamily="34" charset="-122"/>
              <a:ea typeface="Microsoft YaHei" pitchFamily="34" charset="-122"/>
            </a:endParaRPr>
          </a:p>
          <a:p>
            <a:pPr marL="12700">
              <a:lnSpc>
                <a:spcPct val="100000"/>
              </a:lnSpc>
            </a:pP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使用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sz="2000" b="1" spc="-5" dirty="0">
                <a:latin typeface="Microsoft YaHei" pitchFamily="34" charset="-122"/>
                <a:ea typeface="Microsoft YaHei" pitchFamily="34" charset="-122"/>
              </a:rPr>
              <a:t>PC</a:t>
            </a:r>
            <a:r>
              <a:rPr lang="en-US" altLang="zh-TW" sz="2000" b="1" spc="-10" dirty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M</a:t>
            </a:r>
            <a:r>
              <a:rPr lang="en-US" altLang="zh-TW" sz="2000" b="1" spc="-35" dirty="0">
                <a:latin typeface="Microsoft YaHei" pitchFamily="34" charset="-122"/>
                <a:ea typeface="Microsoft YaHei" pitchFamily="34" charset="-122"/>
              </a:rPr>
              <a:t>A</a:t>
            </a:r>
            <a:r>
              <a:rPr lang="en-US" altLang="zh-TW" sz="2000" b="1" spc="-10" dirty="0">
                <a:latin typeface="Microsoft YaHei" pitchFamily="34" charset="-122"/>
                <a:ea typeface="Microsoft YaHei" pitchFamily="34" charset="-122"/>
              </a:rPr>
              <a:t>C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Wi</a:t>
            </a:r>
            <a:r>
              <a:rPr lang="en-US" altLang="zh-TW" sz="2000" b="1" spc="-10" dirty="0">
                <a:latin typeface="Microsoft YaHei" pitchFamily="34" charset="-122"/>
                <a:ea typeface="Microsoft YaHei" pitchFamily="34" charset="-122"/>
              </a:rPr>
              <a:t>n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d</a:t>
            </a:r>
            <a:r>
              <a:rPr lang="en-US" altLang="zh-TW" sz="2000" b="1" spc="-15" dirty="0">
                <a:latin typeface="Microsoft YaHei" pitchFamily="34" charset="-122"/>
                <a:ea typeface="Microsoft YaHei" pitchFamily="34" charset="-122"/>
              </a:rPr>
              <a:t>o</a:t>
            </a:r>
            <a:r>
              <a:rPr lang="en-US" altLang="zh-TW" sz="2000" b="1" spc="5" dirty="0">
                <a:latin typeface="Microsoft YaHei" pitchFamily="34" charset="-122"/>
                <a:ea typeface="Microsoft YaHei" pitchFamily="34" charset="-122"/>
              </a:rPr>
              <a:t>w</a:t>
            </a:r>
            <a:r>
              <a:rPr lang="en-US" altLang="zh-TW" sz="2000" b="1" spc="-15" dirty="0">
                <a:latin typeface="Microsoft YaHei" pitchFamily="34" charset="-122"/>
                <a:ea typeface="Microsoft YaHei" pitchFamily="34" charset="-122"/>
              </a:rPr>
              <a:t>s</a:t>
            </a:r>
            <a:r>
              <a:rPr lang="en-US" altLang="zh-TW" sz="2000" b="1" spc="-5" dirty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en-US" sz="2000" b="1" spc="-10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筆電</a:t>
            </a:r>
            <a:r>
              <a:rPr lang="zh-TW" altLang="en-US" sz="2000" b="1" spc="-20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智慧</a:t>
            </a:r>
            <a:r>
              <a:rPr lang="zh-TW" altLang="en-US" sz="2000" b="1" spc="-20" dirty="0">
                <a:latin typeface="Microsoft YaHei" pitchFamily="34" charset="-122"/>
                <a:ea typeface="Microsoft YaHei" pitchFamily="34" charset="-122"/>
              </a:rPr>
              <a:t>型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手機</a:t>
            </a:r>
            <a:r>
              <a:rPr lang="zh-TW" altLang="en-US" sz="2000" b="1" spc="-20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zh-TW" altLang="en-US" sz="2000" b="1" spc="5" dirty="0">
                <a:latin typeface="Microsoft YaHei" pitchFamily="34" charset="-122"/>
                <a:ea typeface="Microsoft YaHei" pitchFamily="34" charset="-122"/>
              </a:rPr>
              <a:t>平板</a:t>
            </a:r>
          </a:p>
        </p:txBody>
      </p:sp>
      <p:sp>
        <p:nvSpPr>
          <p:cNvPr id="13" name="object 7"/>
          <p:cNvSpPr txBox="1">
            <a:spLocks noGrp="1"/>
          </p:cNvSpPr>
          <p:nvPr>
            <p:ph type="title"/>
          </p:nvPr>
        </p:nvSpPr>
        <p:spPr>
          <a:xfrm>
            <a:off x="7316216" y="209549"/>
            <a:ext cx="1445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B6323"/>
                </a:solidFill>
                <a:latin typeface="Microsoft YaHei" pitchFamily="34" charset="-122"/>
                <a:ea typeface="Microsoft YaHei" pitchFamily="34" charset="-122"/>
              </a:rPr>
              <a:t>查找文章</a:t>
            </a:r>
            <a:endParaRPr sz="28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7164323" y="188595"/>
            <a:ext cx="1728470" cy="504190"/>
          </a:xfrm>
          <a:custGeom>
            <a:avLst/>
            <a:gdLst/>
            <a:ahLst/>
            <a:cxnLst/>
            <a:rect l="l" t="t" r="r" b="b"/>
            <a:pathLst>
              <a:path w="1728470" h="504190">
                <a:moveTo>
                  <a:pt x="0" y="84074"/>
                </a:moveTo>
                <a:lnTo>
                  <a:pt x="6598" y="51381"/>
                </a:lnTo>
                <a:lnTo>
                  <a:pt x="24590" y="24653"/>
                </a:lnTo>
                <a:lnTo>
                  <a:pt x="51274" y="6617"/>
                </a:lnTo>
                <a:lnTo>
                  <a:pt x="83947" y="0"/>
                </a:lnTo>
                <a:lnTo>
                  <a:pt x="1644142" y="0"/>
                </a:lnTo>
                <a:lnTo>
                  <a:pt x="1676834" y="6617"/>
                </a:lnTo>
                <a:lnTo>
                  <a:pt x="1703562" y="24653"/>
                </a:lnTo>
                <a:lnTo>
                  <a:pt x="1721598" y="51381"/>
                </a:lnTo>
                <a:lnTo>
                  <a:pt x="1728216" y="84074"/>
                </a:lnTo>
                <a:lnTo>
                  <a:pt x="1728216" y="420115"/>
                </a:lnTo>
                <a:lnTo>
                  <a:pt x="1721598" y="452788"/>
                </a:lnTo>
                <a:lnTo>
                  <a:pt x="1703562" y="479472"/>
                </a:lnTo>
                <a:lnTo>
                  <a:pt x="1676834" y="497464"/>
                </a:lnTo>
                <a:lnTo>
                  <a:pt x="1644142" y="504063"/>
                </a:lnTo>
                <a:lnTo>
                  <a:pt x="83947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FB632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9"/>
          <p:cNvSpPr txBox="1"/>
          <p:nvPr/>
        </p:nvSpPr>
        <p:spPr>
          <a:xfrm>
            <a:off x="7316216" y="929767"/>
            <a:ext cx="1445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B6323"/>
                </a:solidFill>
                <a:latin typeface="Microsoft YaHei"/>
                <a:cs typeface="Microsoft YaHei"/>
              </a:rPr>
              <a:t>參考文獻</a:t>
            </a:r>
            <a:endParaRPr sz="2800" dirty="0">
              <a:latin typeface="Microsoft YaHei"/>
              <a:cs typeface="Microsoft YaHei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7164323" y="908685"/>
            <a:ext cx="1728470" cy="504190"/>
          </a:xfrm>
          <a:custGeom>
            <a:avLst/>
            <a:gdLst/>
            <a:ahLst/>
            <a:cxnLst/>
            <a:rect l="l" t="t" r="r" b="b"/>
            <a:pathLst>
              <a:path w="1728470" h="504190">
                <a:moveTo>
                  <a:pt x="0" y="84074"/>
                </a:moveTo>
                <a:lnTo>
                  <a:pt x="6598" y="51327"/>
                </a:lnTo>
                <a:lnTo>
                  <a:pt x="24590" y="24606"/>
                </a:lnTo>
                <a:lnTo>
                  <a:pt x="51274" y="6600"/>
                </a:lnTo>
                <a:lnTo>
                  <a:pt x="83947" y="0"/>
                </a:lnTo>
                <a:lnTo>
                  <a:pt x="1644142" y="0"/>
                </a:lnTo>
                <a:lnTo>
                  <a:pt x="1676834" y="6600"/>
                </a:lnTo>
                <a:lnTo>
                  <a:pt x="1703562" y="24606"/>
                </a:lnTo>
                <a:lnTo>
                  <a:pt x="1721598" y="51327"/>
                </a:lnTo>
                <a:lnTo>
                  <a:pt x="1728216" y="84074"/>
                </a:lnTo>
                <a:lnTo>
                  <a:pt x="1728216" y="420115"/>
                </a:lnTo>
                <a:lnTo>
                  <a:pt x="1721598" y="452788"/>
                </a:lnTo>
                <a:lnTo>
                  <a:pt x="1703562" y="479472"/>
                </a:lnTo>
                <a:lnTo>
                  <a:pt x="1676834" y="497464"/>
                </a:lnTo>
                <a:lnTo>
                  <a:pt x="1644142" y="504063"/>
                </a:lnTo>
                <a:lnTo>
                  <a:pt x="83947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FB632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ransition spd="med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A00723\Desktop\若林\台灣\2025銷售\國立臺灣圖書館\PPT圖檔\S__66240513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550" y="781295"/>
            <a:ext cx="2336783" cy="508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3" name="圖片 12" descr="gestur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1615" y="5214662"/>
            <a:ext cx="1293065" cy="969799"/>
          </a:xfrm>
          <a:prstGeom prst="rect">
            <a:avLst/>
          </a:prstGeom>
        </p:spPr>
      </p:pic>
      <p:pic>
        <p:nvPicPr>
          <p:cNvPr id="21507" name="Picture 3" descr="C:\A00723\Desktop\若林\台灣\2025銷售\國立臺灣圖書館\PPT圖檔\S__66240513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171" y="781295"/>
            <a:ext cx="2322539" cy="504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1616422" y="5522535"/>
            <a:ext cx="1367682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點選立即借閱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80811" y="3059553"/>
            <a:ext cx="1959191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借閱完成後立即閱讀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3586807" y="3182702"/>
            <a:ext cx="1600938" cy="307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39"/>
          </a:p>
        </p:txBody>
      </p:sp>
      <p:sp>
        <p:nvSpPr>
          <p:cNvPr id="10" name="object 7"/>
          <p:cNvSpPr/>
          <p:nvPr/>
        </p:nvSpPr>
        <p:spPr>
          <a:xfrm>
            <a:off x="6419236" y="3429000"/>
            <a:ext cx="492596" cy="246298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pic>
        <p:nvPicPr>
          <p:cNvPr id="16" name="圖片 15" descr="gestur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9236" y="3367425"/>
            <a:ext cx="1293065" cy="96979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635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528" y="966019"/>
            <a:ext cx="7518124" cy="474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7"/>
          <p:cNvSpPr/>
          <p:nvPr/>
        </p:nvSpPr>
        <p:spPr>
          <a:xfrm>
            <a:off x="6234513" y="3736873"/>
            <a:ext cx="1970385" cy="1662512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6" name="矩形 5"/>
          <p:cNvSpPr/>
          <p:nvPr/>
        </p:nvSpPr>
        <p:spPr>
          <a:xfrm>
            <a:off x="754379" y="5768833"/>
            <a:ext cx="6944530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點文字大小、行距、背景顏色、繁</a:t>
            </a:r>
            <a:r>
              <a:rPr lang="en-US" altLang="zh-TW" sz="1539" b="1" dirty="0">
                <a:solidFill>
                  <a:srgbClr val="FF0000"/>
                </a:solidFill>
              </a:rPr>
              <a:t>/</a:t>
            </a:r>
            <a:r>
              <a:rPr lang="zh-TW" altLang="en-US" sz="1539" b="1" dirty="0">
                <a:solidFill>
                  <a:srgbClr val="FF0000"/>
                </a:solidFill>
              </a:rPr>
              <a:t>簡體文字切換、畫線筆記、全文搜尋等功能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2251" y="1335466"/>
            <a:ext cx="1970385" cy="369447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8" name="object 7"/>
          <p:cNvSpPr/>
          <p:nvPr/>
        </p:nvSpPr>
        <p:spPr>
          <a:xfrm>
            <a:off x="3648382" y="1643338"/>
            <a:ext cx="1970385" cy="862044"/>
          </a:xfrm>
          <a:custGeom>
            <a:avLst/>
            <a:gdLst/>
            <a:ahLst/>
            <a:cxnLst/>
            <a:rect l="l" t="t" r="r" b="b"/>
            <a:pathLst>
              <a:path w="2160270" h="2448560">
                <a:moveTo>
                  <a:pt x="0" y="2448306"/>
                </a:moveTo>
                <a:lnTo>
                  <a:pt x="2160270" y="2448306"/>
                </a:lnTo>
                <a:lnTo>
                  <a:pt x="2160270" y="0"/>
                </a:lnTo>
                <a:lnTo>
                  <a:pt x="0" y="0"/>
                </a:lnTo>
                <a:lnTo>
                  <a:pt x="0" y="2448306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539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571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55" y="1150742"/>
            <a:ext cx="3206627" cy="435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8"/>
          <p:cNvSpPr txBox="1">
            <a:spLocks/>
          </p:cNvSpPr>
          <p:nvPr/>
        </p:nvSpPr>
        <p:spPr>
          <a:xfrm>
            <a:off x="276651" y="350274"/>
            <a:ext cx="8327099" cy="56136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ja-JP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APP</a:t>
            </a:r>
            <a:r>
              <a:rPr lang="en-US" altLang="zh-TW" sz="2263" b="1" dirty="0">
                <a:solidFill>
                  <a:srgbClr val="4033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sz="2263" b="1" dirty="0">
              <a:solidFill>
                <a:srgbClr val="4033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978" y="1027594"/>
            <a:ext cx="4202765" cy="126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2553" y="2320658"/>
            <a:ext cx="3517705" cy="104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264128" y="3429001"/>
            <a:ext cx="973343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39" b="1" dirty="0">
                <a:solidFill>
                  <a:srgbClr val="FF0000"/>
                </a:solidFill>
              </a:rPr>
              <a:t>我的書櫃</a:t>
            </a:r>
            <a:endParaRPr lang="zh-TW" altLang="en-US" sz="1539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660" y="196156"/>
            <a:ext cx="684340" cy="6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589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A7E5B0-5D23-4D0D-B828-F8B6C89EA2F5}" type="slidenum">
              <a:rPr lang="zh-TW" altLang="en-US" smtClean="0"/>
              <a:pPr/>
              <a:t>53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FD1A36-BB97-4BF9-C56B-F6DF9B455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340768"/>
            <a:ext cx="2657846" cy="269595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142F8C3-3690-878A-F9E4-7CE9EFEB63A2}"/>
              </a:ext>
            </a:extLst>
          </p:cNvPr>
          <p:cNvSpPr txBox="1"/>
          <p:nvPr/>
        </p:nvSpPr>
        <p:spPr>
          <a:xfrm>
            <a:off x="4036394" y="4293096"/>
            <a:ext cx="4577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/>
              <a:t>課程回饋單</a:t>
            </a:r>
          </a:p>
        </p:txBody>
      </p:sp>
    </p:spTree>
  </p:cSld>
  <p:clrMapOvr>
    <a:masterClrMapping/>
  </p:clrMapOvr>
  <p:transition spd="med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mine\Desktop\index_01.png"/>
          <p:cNvPicPr>
            <a:picLocks noChangeAspect="1" noChangeArrowheads="1"/>
          </p:cNvPicPr>
          <p:nvPr/>
        </p:nvPicPr>
        <p:blipFill>
          <a:blip r:embed="rId3" cstate="print"/>
          <a:srcRect l="4615" r="7208"/>
          <a:stretch>
            <a:fillRect/>
          </a:stretch>
        </p:blipFill>
        <p:spPr bwMode="auto">
          <a:xfrm>
            <a:off x="1534265" y="2939042"/>
            <a:ext cx="5784883" cy="2694766"/>
          </a:xfrm>
          <a:prstGeom prst="rect">
            <a:avLst/>
          </a:prstGeom>
          <a:noFill/>
        </p:spPr>
      </p:pic>
      <p:sp>
        <p:nvSpPr>
          <p:cNvPr id="5" name="AutoShape 2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1057788" y="748206"/>
            <a:ext cx="242534" cy="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972" tIns="35486" rIns="70972" bIns="35486" numCol="1" anchor="t" anchorCtr="0" compatLnSpc="1">
            <a:prstTxWarp prst="textNoShape">
              <a:avLst/>
            </a:prstTxWarp>
          </a:bodyPr>
          <a:lstStyle/>
          <a:p>
            <a:pPr defTabSz="685846"/>
            <a:endParaRPr lang="zh-TW" altLang="en-US" sz="2449">
              <a:solidFill>
                <a:srgbClr val="666666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AutoShape 4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1179055" y="862536"/>
            <a:ext cx="242534" cy="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972" tIns="35486" rIns="70972" bIns="35486" numCol="1" anchor="t" anchorCtr="0" compatLnSpc="1">
            <a:prstTxWarp prst="textNoShape">
              <a:avLst/>
            </a:prstTxWarp>
          </a:bodyPr>
          <a:lstStyle/>
          <a:p>
            <a:pPr defTabSz="685846"/>
            <a:endParaRPr lang="zh-TW" altLang="en-US" sz="2449">
              <a:solidFill>
                <a:srgbClr val="666666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108951" y="2078499"/>
            <a:ext cx="6531948" cy="743143"/>
          </a:xfrm>
        </p:spPr>
        <p:txBody>
          <a:bodyPr>
            <a:noAutofit/>
          </a:bodyPr>
          <a:lstStyle/>
          <a:p>
            <a:pPr marL="576654" indent="-576654">
              <a:defRPr/>
            </a:pPr>
            <a:r>
              <a:rPr lang="zh-TW" altLang="en-US" sz="3742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感謝聆聽，敬請指教 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 defTabSz="685846"/>
            <a:fld id="{0DD07969-421D-44F0-9A7D-E8A321E1288B}" type="slidenum">
              <a:rPr lang="zh-TW" altLang="en-US" sz="1350">
                <a:solidFill>
                  <a:srgbClr val="FFFFFF">
                    <a:lumMod val="95000"/>
                  </a:srgbClr>
                </a:solidFill>
                <a:ea typeface="新細明體" panose="02020500000000000000" pitchFamily="18" charset="-120"/>
              </a:rPr>
              <a:pPr defTabSz="685846"/>
              <a:t>54</a:t>
            </a:fld>
            <a:endParaRPr lang="zh-TW" altLang="en-US" sz="1350">
              <a:solidFill>
                <a:srgbClr val="FFFFFF">
                  <a:lumMod val="95000"/>
                </a:srgbClr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14971" y="2988039"/>
            <a:ext cx="2811057" cy="1035006"/>
          </a:xfrm>
          <a:prstGeom prst="rect">
            <a:avLst/>
          </a:prstGeom>
          <a:noFill/>
        </p:spPr>
        <p:txBody>
          <a:bodyPr wrap="square" lIns="70972" tIns="35486" rIns="70972" bIns="35486" rtlCol="0">
            <a:spAutoFit/>
          </a:bodyPr>
          <a:lstStyle/>
          <a:p>
            <a:pPr algn="ctr" defTabSz="685846"/>
            <a:endParaRPr lang="en-US" altLang="zh-TW" sz="1565" dirty="0">
              <a:solidFill>
                <a:srgbClr val="666666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defTabSz="685846"/>
            <a:r>
              <a:rPr lang="zh-TW" altLang="en-US" sz="1565" dirty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華藝數位股份有限公司</a:t>
            </a:r>
            <a:endParaRPr lang="en-US" altLang="zh-TW" sz="1565" dirty="0">
              <a:solidFill>
                <a:srgbClr val="666666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defTabSz="685846"/>
            <a:r>
              <a:rPr lang="zh-TW" altLang="en-US" sz="1565" dirty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業務部　孫偉傑</a:t>
            </a:r>
            <a:endParaRPr lang="en-US" altLang="zh-TW" sz="1565" dirty="0">
              <a:solidFill>
                <a:srgbClr val="666666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defTabSz="685846"/>
            <a:r>
              <a:rPr lang="en-US" altLang="zh-TW" sz="1565" dirty="0">
                <a:solidFill>
                  <a:srgbClr val="66666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02-29266006#8857</a:t>
            </a:r>
          </a:p>
        </p:txBody>
      </p:sp>
    </p:spTree>
    <p:extLst>
      <p:ext uri="{BB962C8B-B14F-4D97-AF65-F5344CB8AC3E}">
        <p14:creationId xmlns:p14="http://schemas.microsoft.com/office/powerpoint/2010/main" val="8410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187624" y="1600200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校外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141096" y="1522095"/>
            <a:ext cx="165618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41096" y="3956250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校內</a:t>
            </a:r>
            <a:endParaRPr lang="zh-TW" altLang="en-US" sz="4000" dirty="0">
              <a:solidFill>
                <a:srgbClr val="00B050"/>
              </a:solidFill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187624" y="3884295"/>
            <a:ext cx="1656184" cy="86409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-828600" y="3212976"/>
            <a:ext cx="11305256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131840" y="3962400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使用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學校、圖書館內的電腦設備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連線使用學校的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WIFI</a:t>
            </a:r>
            <a:endParaRPr lang="zh-TW" altLang="en-US" sz="1400" dirty="0"/>
          </a:p>
        </p:txBody>
      </p:sp>
      <p:sp>
        <p:nvSpPr>
          <p:cNvPr id="30" name="矩形 29"/>
          <p:cNvSpPr/>
          <p:nvPr/>
        </p:nvSpPr>
        <p:spPr>
          <a:xfrm>
            <a:off x="3059832" y="1600200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未使用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學校、圖書館內的電腦設備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使用自己的行動數據</a:t>
            </a:r>
            <a:r>
              <a:rPr lang="en-US" altLang="zh-TW" sz="1400" b="1" dirty="0">
                <a:latin typeface="Microsoft YaHei" pitchFamily="34" charset="-122"/>
                <a:ea typeface="Microsoft YaHei" pitchFamily="34" charset="-122"/>
              </a:rPr>
              <a:t>(4G</a:t>
            </a:r>
            <a:r>
              <a:rPr lang="zh-TW" altLang="en-US" sz="1400" b="1" dirty="0">
                <a:latin typeface="Microsoft YaHei" pitchFamily="34" charset="-122"/>
                <a:ea typeface="Microsoft YaHei" pitchFamily="34" charset="-122"/>
              </a:rPr>
              <a:t>、</a:t>
            </a:r>
            <a:r>
              <a:rPr lang="en-US" altLang="zh-TW" sz="1400" b="1" dirty="0">
                <a:latin typeface="Microsoft YaHei" pitchFamily="34" charset="-122"/>
                <a:ea typeface="Microsoft YaHei" pitchFamily="34" charset="-122"/>
              </a:rPr>
              <a:t>5G)</a:t>
            </a:r>
            <a:r>
              <a:rPr lang="ja-JP" altLang="en-US" sz="2000" b="1" dirty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en-US" sz="2000" b="1" dirty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請記得校外連線</a:t>
            </a:r>
            <a:r>
              <a:rPr lang="en-US" altLang="zh-TW" sz="2000" b="1" dirty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!!!</a:t>
            </a:r>
          </a:p>
        </p:txBody>
      </p:sp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624" y="163129"/>
            <a:ext cx="5676519" cy="720077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45" y="80651"/>
            <a:ext cx="5676519" cy="720077"/>
          </a:xfrm>
          <a:prstGeom prst="rect">
            <a:avLst/>
          </a:prstGeom>
        </p:spPr>
      </p:pic>
      <p:sp>
        <p:nvSpPr>
          <p:cNvPr id="11" name="object 24"/>
          <p:cNvSpPr txBox="1"/>
          <p:nvPr/>
        </p:nvSpPr>
        <p:spPr>
          <a:xfrm>
            <a:off x="8036432" y="209549"/>
            <a:ext cx="7359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b="1" spc="-5" dirty="0">
                <a:solidFill>
                  <a:srgbClr val="00B050"/>
                </a:solidFill>
                <a:latin typeface="Microsoft YaHei UI" pitchFamily="34" charset="-122"/>
                <a:ea typeface="Microsoft YaHei UI" pitchFamily="34" charset="-122"/>
                <a:cs typeface="Microsoft YaHei"/>
              </a:rPr>
              <a:t>校內</a:t>
            </a:r>
            <a:endParaRPr sz="2800" dirty="0">
              <a:solidFill>
                <a:srgbClr val="00B050"/>
              </a:solidFill>
              <a:latin typeface="Microsoft YaHei"/>
              <a:cs typeface="Microsoft YaHei"/>
            </a:endParaRPr>
          </a:p>
        </p:txBody>
      </p:sp>
      <p:sp>
        <p:nvSpPr>
          <p:cNvPr id="12" name="object 25"/>
          <p:cNvSpPr/>
          <p:nvPr/>
        </p:nvSpPr>
        <p:spPr>
          <a:xfrm>
            <a:off x="7884414" y="188595"/>
            <a:ext cx="1008380" cy="504190"/>
          </a:xfrm>
          <a:custGeom>
            <a:avLst/>
            <a:gdLst/>
            <a:ahLst/>
            <a:cxnLst/>
            <a:rect l="l" t="t" r="r" b="b"/>
            <a:pathLst>
              <a:path w="1008379" h="504190">
                <a:moveTo>
                  <a:pt x="0" y="84074"/>
                </a:moveTo>
                <a:lnTo>
                  <a:pt x="6598" y="51381"/>
                </a:lnTo>
                <a:lnTo>
                  <a:pt x="24590" y="24653"/>
                </a:lnTo>
                <a:lnTo>
                  <a:pt x="51274" y="6617"/>
                </a:lnTo>
                <a:lnTo>
                  <a:pt x="83946" y="0"/>
                </a:lnTo>
                <a:lnTo>
                  <a:pt x="924051" y="0"/>
                </a:lnTo>
                <a:lnTo>
                  <a:pt x="956744" y="6617"/>
                </a:lnTo>
                <a:lnTo>
                  <a:pt x="983472" y="24653"/>
                </a:lnTo>
                <a:lnTo>
                  <a:pt x="1001508" y="51381"/>
                </a:lnTo>
                <a:lnTo>
                  <a:pt x="1008126" y="84074"/>
                </a:lnTo>
                <a:lnTo>
                  <a:pt x="1008126" y="420115"/>
                </a:lnTo>
                <a:lnTo>
                  <a:pt x="1001508" y="452788"/>
                </a:lnTo>
                <a:lnTo>
                  <a:pt x="983472" y="479472"/>
                </a:lnTo>
                <a:lnTo>
                  <a:pt x="956744" y="497464"/>
                </a:lnTo>
                <a:lnTo>
                  <a:pt x="924051" y="504063"/>
                </a:lnTo>
                <a:lnTo>
                  <a:pt x="83946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矩形 15"/>
          <p:cNvSpPr/>
          <p:nvPr/>
        </p:nvSpPr>
        <p:spPr>
          <a:xfrm>
            <a:off x="1101160" y="845336"/>
            <a:ext cx="2958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登入後最重要的一件事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!!!</a:t>
            </a: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檢查學校名稱有沒有出現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!!!</a:t>
            </a:r>
            <a:endParaRPr lang="zh-TW" altLang="en-US" dirty="0"/>
          </a:p>
        </p:txBody>
      </p:sp>
      <p:sp>
        <p:nvSpPr>
          <p:cNvPr id="13" name="object 24"/>
          <p:cNvSpPr txBox="1"/>
          <p:nvPr/>
        </p:nvSpPr>
        <p:spPr>
          <a:xfrm>
            <a:off x="6884258" y="209594"/>
            <a:ext cx="7359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b="1" spc="-5" dirty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  <a:cs typeface="Microsoft YaHei"/>
              </a:rPr>
              <a:t>校</a:t>
            </a:r>
            <a:r>
              <a:rPr sz="2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外</a:t>
            </a:r>
            <a:endParaRPr sz="2800" dirty="0">
              <a:latin typeface="Microsoft YaHei"/>
              <a:cs typeface="Microsoft YaHei"/>
            </a:endParaRPr>
          </a:p>
        </p:txBody>
      </p:sp>
      <p:sp>
        <p:nvSpPr>
          <p:cNvPr id="14" name="object 25"/>
          <p:cNvSpPr/>
          <p:nvPr/>
        </p:nvSpPr>
        <p:spPr>
          <a:xfrm>
            <a:off x="6732240" y="188640"/>
            <a:ext cx="1008380" cy="504190"/>
          </a:xfrm>
          <a:custGeom>
            <a:avLst/>
            <a:gdLst/>
            <a:ahLst/>
            <a:cxnLst/>
            <a:rect l="l" t="t" r="r" b="b"/>
            <a:pathLst>
              <a:path w="1008379" h="504190">
                <a:moveTo>
                  <a:pt x="0" y="84074"/>
                </a:moveTo>
                <a:lnTo>
                  <a:pt x="6598" y="51381"/>
                </a:lnTo>
                <a:lnTo>
                  <a:pt x="24590" y="24653"/>
                </a:lnTo>
                <a:lnTo>
                  <a:pt x="51274" y="6617"/>
                </a:lnTo>
                <a:lnTo>
                  <a:pt x="83946" y="0"/>
                </a:lnTo>
                <a:lnTo>
                  <a:pt x="924051" y="0"/>
                </a:lnTo>
                <a:lnTo>
                  <a:pt x="956744" y="6617"/>
                </a:lnTo>
                <a:lnTo>
                  <a:pt x="983472" y="24653"/>
                </a:lnTo>
                <a:lnTo>
                  <a:pt x="1001508" y="51381"/>
                </a:lnTo>
                <a:lnTo>
                  <a:pt x="1008126" y="84074"/>
                </a:lnTo>
                <a:lnTo>
                  <a:pt x="1008126" y="420115"/>
                </a:lnTo>
                <a:lnTo>
                  <a:pt x="1001508" y="452788"/>
                </a:lnTo>
                <a:lnTo>
                  <a:pt x="983472" y="479472"/>
                </a:lnTo>
                <a:lnTo>
                  <a:pt x="956744" y="497464"/>
                </a:lnTo>
                <a:lnTo>
                  <a:pt x="924051" y="504063"/>
                </a:lnTo>
                <a:lnTo>
                  <a:pt x="83946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686116"/>
            <a:ext cx="826789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3707906" y="1629254"/>
            <a:ext cx="21602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角星形 21"/>
          <p:cNvSpPr/>
          <p:nvPr/>
        </p:nvSpPr>
        <p:spPr>
          <a:xfrm>
            <a:off x="4283968" y="1340768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角星形 22"/>
          <p:cNvSpPr/>
          <p:nvPr/>
        </p:nvSpPr>
        <p:spPr>
          <a:xfrm>
            <a:off x="4139952" y="1484784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五角星形 23"/>
          <p:cNvSpPr/>
          <p:nvPr/>
        </p:nvSpPr>
        <p:spPr>
          <a:xfrm>
            <a:off x="4436368" y="1493168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844C6E-0B04-6934-3FD1-C35B322CDF21}"/>
              </a:ext>
            </a:extLst>
          </p:cNvPr>
          <p:cNvSpPr/>
          <p:nvPr/>
        </p:nvSpPr>
        <p:spPr>
          <a:xfrm>
            <a:off x="4355976" y="1700808"/>
            <a:ext cx="14401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3FBFBF-E5CE-3D04-4EB0-E84AD0EF2540}"/>
              </a:ext>
            </a:extLst>
          </p:cNvPr>
          <p:cNvSpPr txBox="1"/>
          <p:nvPr/>
        </p:nvSpPr>
        <p:spPr>
          <a:xfrm>
            <a:off x="4447519" y="1742782"/>
            <a:ext cx="155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明新科技大學</a:t>
            </a:r>
          </a:p>
        </p:txBody>
      </p:sp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9712" y="188595"/>
            <a:ext cx="5676519" cy="720077"/>
          </a:xfrm>
          <a:prstGeom prst="rect">
            <a:avLst/>
          </a:prstGeom>
        </p:spPr>
      </p:pic>
      <p:sp>
        <p:nvSpPr>
          <p:cNvPr id="11" name="object 24"/>
          <p:cNvSpPr txBox="1"/>
          <p:nvPr/>
        </p:nvSpPr>
        <p:spPr>
          <a:xfrm>
            <a:off x="8036432" y="209549"/>
            <a:ext cx="7359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b="1" spc="-5" dirty="0">
                <a:solidFill>
                  <a:srgbClr val="00B050"/>
                </a:solidFill>
                <a:latin typeface="Microsoft YaHei UI" pitchFamily="34" charset="-122"/>
                <a:ea typeface="Microsoft YaHei UI" pitchFamily="34" charset="-122"/>
                <a:cs typeface="Microsoft YaHei"/>
              </a:rPr>
              <a:t>校內</a:t>
            </a:r>
            <a:endParaRPr sz="2800" dirty="0">
              <a:solidFill>
                <a:srgbClr val="00B050"/>
              </a:solidFill>
              <a:latin typeface="Microsoft YaHei"/>
              <a:cs typeface="Microsoft YaHei"/>
            </a:endParaRPr>
          </a:p>
        </p:txBody>
      </p:sp>
      <p:sp>
        <p:nvSpPr>
          <p:cNvPr id="12" name="object 25"/>
          <p:cNvSpPr/>
          <p:nvPr/>
        </p:nvSpPr>
        <p:spPr>
          <a:xfrm>
            <a:off x="7884414" y="188595"/>
            <a:ext cx="1008380" cy="504190"/>
          </a:xfrm>
          <a:custGeom>
            <a:avLst/>
            <a:gdLst/>
            <a:ahLst/>
            <a:cxnLst/>
            <a:rect l="l" t="t" r="r" b="b"/>
            <a:pathLst>
              <a:path w="1008379" h="504190">
                <a:moveTo>
                  <a:pt x="0" y="84074"/>
                </a:moveTo>
                <a:lnTo>
                  <a:pt x="6598" y="51381"/>
                </a:lnTo>
                <a:lnTo>
                  <a:pt x="24590" y="24653"/>
                </a:lnTo>
                <a:lnTo>
                  <a:pt x="51274" y="6617"/>
                </a:lnTo>
                <a:lnTo>
                  <a:pt x="83946" y="0"/>
                </a:lnTo>
                <a:lnTo>
                  <a:pt x="924051" y="0"/>
                </a:lnTo>
                <a:lnTo>
                  <a:pt x="956744" y="6617"/>
                </a:lnTo>
                <a:lnTo>
                  <a:pt x="983472" y="24653"/>
                </a:lnTo>
                <a:lnTo>
                  <a:pt x="1001508" y="51381"/>
                </a:lnTo>
                <a:lnTo>
                  <a:pt x="1008126" y="84074"/>
                </a:lnTo>
                <a:lnTo>
                  <a:pt x="1008126" y="420115"/>
                </a:lnTo>
                <a:lnTo>
                  <a:pt x="1001508" y="452788"/>
                </a:lnTo>
                <a:lnTo>
                  <a:pt x="983472" y="479472"/>
                </a:lnTo>
                <a:lnTo>
                  <a:pt x="956744" y="497464"/>
                </a:lnTo>
                <a:lnTo>
                  <a:pt x="924051" y="504063"/>
                </a:lnTo>
                <a:lnTo>
                  <a:pt x="83946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24"/>
          <p:cNvSpPr txBox="1"/>
          <p:nvPr/>
        </p:nvSpPr>
        <p:spPr>
          <a:xfrm>
            <a:off x="6884258" y="209594"/>
            <a:ext cx="7359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b="1" spc="-5" dirty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  <a:cs typeface="Microsoft YaHei"/>
              </a:rPr>
              <a:t>校</a:t>
            </a:r>
            <a:r>
              <a:rPr sz="28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外</a:t>
            </a:r>
            <a:endParaRPr sz="2800" dirty="0">
              <a:latin typeface="Microsoft YaHei"/>
              <a:cs typeface="Microsoft YaHei"/>
            </a:endParaRPr>
          </a:p>
        </p:txBody>
      </p:sp>
      <p:sp>
        <p:nvSpPr>
          <p:cNvPr id="14" name="object 25"/>
          <p:cNvSpPr/>
          <p:nvPr/>
        </p:nvSpPr>
        <p:spPr>
          <a:xfrm>
            <a:off x="6732240" y="188640"/>
            <a:ext cx="1008380" cy="504190"/>
          </a:xfrm>
          <a:custGeom>
            <a:avLst/>
            <a:gdLst/>
            <a:ahLst/>
            <a:cxnLst/>
            <a:rect l="l" t="t" r="r" b="b"/>
            <a:pathLst>
              <a:path w="1008379" h="504190">
                <a:moveTo>
                  <a:pt x="0" y="84074"/>
                </a:moveTo>
                <a:lnTo>
                  <a:pt x="6598" y="51381"/>
                </a:lnTo>
                <a:lnTo>
                  <a:pt x="24590" y="24653"/>
                </a:lnTo>
                <a:lnTo>
                  <a:pt x="51274" y="6617"/>
                </a:lnTo>
                <a:lnTo>
                  <a:pt x="83946" y="0"/>
                </a:lnTo>
                <a:lnTo>
                  <a:pt x="924051" y="0"/>
                </a:lnTo>
                <a:lnTo>
                  <a:pt x="956744" y="6617"/>
                </a:lnTo>
                <a:lnTo>
                  <a:pt x="983472" y="24653"/>
                </a:lnTo>
                <a:lnTo>
                  <a:pt x="1001508" y="51381"/>
                </a:lnTo>
                <a:lnTo>
                  <a:pt x="1008126" y="84074"/>
                </a:lnTo>
                <a:lnTo>
                  <a:pt x="1008126" y="420115"/>
                </a:lnTo>
                <a:lnTo>
                  <a:pt x="1001508" y="452788"/>
                </a:lnTo>
                <a:lnTo>
                  <a:pt x="983472" y="479472"/>
                </a:lnTo>
                <a:lnTo>
                  <a:pt x="956744" y="497464"/>
                </a:lnTo>
                <a:lnTo>
                  <a:pt x="924051" y="504063"/>
                </a:lnTo>
                <a:lnTo>
                  <a:pt x="83946" y="504063"/>
                </a:lnTo>
                <a:lnTo>
                  <a:pt x="51274" y="497464"/>
                </a:lnTo>
                <a:lnTo>
                  <a:pt x="24590" y="479472"/>
                </a:lnTo>
                <a:lnTo>
                  <a:pt x="6598" y="452788"/>
                </a:lnTo>
                <a:lnTo>
                  <a:pt x="0" y="420115"/>
                </a:lnTo>
                <a:lnTo>
                  <a:pt x="0" y="8407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50459"/>
            <a:ext cx="923813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979712" y="910218"/>
            <a:ext cx="350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基本查詢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就跟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Google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一樣簡單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79512" y="1732334"/>
            <a:ext cx="3024336" cy="792088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gesture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08404" y="1903353"/>
            <a:ext cx="1656184" cy="1242138"/>
          </a:xfrm>
          <a:prstGeom prst="rect">
            <a:avLst/>
          </a:prstGeom>
        </p:spPr>
      </p:pic>
      <p:sp>
        <p:nvSpPr>
          <p:cNvPr id="21" name="object 6"/>
          <p:cNvSpPr txBox="1"/>
          <p:nvPr/>
        </p:nvSpPr>
        <p:spPr>
          <a:xfrm>
            <a:off x="1187624" y="3429000"/>
            <a:ext cx="50057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indent="-231775">
              <a:lnSpc>
                <a:spcPct val="100000"/>
              </a:lnSpc>
              <a:spcBef>
                <a:spcPts val="100"/>
              </a:spcBef>
              <a:buSzPct val="94444"/>
              <a:buAutoNum type="arabicParenR"/>
              <a:tabLst>
                <a:tab pos="244475" algn="l"/>
              </a:tabLst>
            </a:pPr>
            <a:r>
              <a:rPr sz="1800" b="1" dirty="0">
                <a:latin typeface="Microsoft YaHei"/>
                <a:cs typeface="Microsoft YaHei"/>
              </a:rPr>
              <a:t>輸入關鍵字</a:t>
            </a:r>
            <a:r>
              <a:rPr sz="1800" b="1" spc="-10" dirty="0">
                <a:latin typeface="Microsoft YaHei"/>
                <a:cs typeface="Microsoft YaHei"/>
              </a:rPr>
              <a:t>(</a:t>
            </a:r>
            <a:r>
              <a:rPr sz="1800" b="1" dirty="0" err="1">
                <a:latin typeface="Microsoft YaHei"/>
                <a:cs typeface="Microsoft YaHei"/>
              </a:rPr>
              <a:t>單字、詞彙、期刊號、學校名稱</a:t>
            </a:r>
            <a:r>
              <a:rPr sz="1800" b="1" spc="5" dirty="0" err="1">
                <a:latin typeface="Microsoft YaHei"/>
                <a:cs typeface="Microsoft YaHei"/>
              </a:rPr>
              <a:t>等</a:t>
            </a:r>
            <a:r>
              <a:rPr sz="1800" b="1" dirty="0">
                <a:latin typeface="Microsoft YaHei"/>
                <a:cs typeface="Microsoft YaHei"/>
              </a:rPr>
              <a:t>)</a:t>
            </a:r>
            <a:endParaRPr sz="18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Microsoft YaHei"/>
              <a:buAutoNum type="arabicParenR"/>
            </a:pPr>
            <a:endParaRPr sz="1150" dirty="0">
              <a:latin typeface="Microsoft YaHei"/>
              <a:cs typeface="Microsoft YaHei"/>
            </a:endParaRPr>
          </a:p>
          <a:p>
            <a:pPr marL="243840" indent="-231775">
              <a:lnSpc>
                <a:spcPct val="100000"/>
              </a:lnSpc>
              <a:buSzPct val="94444"/>
              <a:buAutoNum type="arabicParenR"/>
              <a:tabLst>
                <a:tab pos="244475" algn="l"/>
              </a:tabLst>
            </a:pPr>
            <a:r>
              <a:rPr sz="1800" b="1" dirty="0">
                <a:latin typeface="Microsoft YaHei"/>
                <a:cs typeface="Microsoft YaHei"/>
              </a:rPr>
              <a:t>點選查詢</a:t>
            </a:r>
            <a:endParaRPr sz="18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99665" y="963212"/>
            <a:ext cx="1750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Microsoft YaHei"/>
                <a:cs typeface="Microsoft YaHei"/>
              </a:rPr>
              <a:t>進階</a:t>
            </a:r>
            <a:r>
              <a:rPr sz="1800" b="1" dirty="0">
                <a:latin typeface="Microsoft YaHei"/>
                <a:cs typeface="Microsoft YaHei"/>
              </a:rPr>
              <a:t>查詢</a:t>
            </a:r>
            <a:r>
              <a:rPr sz="1100" b="1" dirty="0">
                <a:latin typeface="Microsoft YaHei"/>
                <a:cs typeface="Microsoft YaHei"/>
              </a:rPr>
              <a:t>(高級版查詢)</a:t>
            </a:r>
            <a:endParaRPr sz="1100" dirty="0">
              <a:latin typeface="Microsoft YaHei"/>
              <a:cs typeface="Microsoft YaHei"/>
            </a:endParaRPr>
          </a:p>
        </p:txBody>
      </p:sp>
      <p:grpSp>
        <p:nvGrpSpPr>
          <p:cNvPr id="2" name="object 5"/>
          <p:cNvGrpSpPr/>
          <p:nvPr/>
        </p:nvGrpSpPr>
        <p:grpSpPr>
          <a:xfrm>
            <a:off x="0" y="1772792"/>
            <a:ext cx="9144000" cy="3273425"/>
            <a:chOff x="0" y="1772792"/>
            <a:chExt cx="9144000" cy="32734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21179"/>
              <a:ext cx="9144000" cy="32247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16124"/>
              <a:ext cx="9108058" cy="26370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7537" y="2996958"/>
              <a:ext cx="8209280" cy="1080135"/>
            </a:xfrm>
            <a:custGeom>
              <a:avLst/>
              <a:gdLst/>
              <a:ahLst/>
              <a:cxnLst/>
              <a:rect l="l" t="t" r="r" b="b"/>
              <a:pathLst>
                <a:path w="8209280" h="1080135">
                  <a:moveTo>
                    <a:pt x="2160219" y="648068"/>
                  </a:moveTo>
                  <a:lnTo>
                    <a:pt x="8208848" y="648068"/>
                  </a:lnTo>
                  <a:lnTo>
                    <a:pt x="8208848" y="0"/>
                  </a:lnTo>
                  <a:lnTo>
                    <a:pt x="2160219" y="0"/>
                  </a:lnTo>
                  <a:lnTo>
                    <a:pt x="2160219" y="648068"/>
                  </a:lnTo>
                  <a:close/>
                </a:path>
                <a:path w="8209280" h="1080135">
                  <a:moveTo>
                    <a:pt x="0" y="1080122"/>
                  </a:moveTo>
                  <a:lnTo>
                    <a:pt x="576059" y="1080122"/>
                  </a:lnTo>
                  <a:lnTo>
                    <a:pt x="576059" y="576072"/>
                  </a:lnTo>
                  <a:lnTo>
                    <a:pt x="0" y="576072"/>
                  </a:lnTo>
                  <a:lnTo>
                    <a:pt x="0" y="1080122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4" y="1772792"/>
              <a:ext cx="1171575" cy="523875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1187624" y="4848097"/>
            <a:ext cx="609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1)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輸入關鍵字</a:t>
            </a:r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單字、詞彙、期刊號、出刊單位等</a:t>
            </a:r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endParaRPr lang="en-US" altLang="zh-TW" sz="1400" b="1" dirty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2)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選擇</a:t>
            </a:r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AND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OR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NOT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ja-JP" altLang="en-US" b="1" dirty="0">
                <a:latin typeface="Microsoft YaHei UI" pitchFamily="34" charset="-122"/>
                <a:ea typeface="Microsoft YaHei UI" pitchFamily="34" charset="-122"/>
              </a:rPr>
              <a:t>←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布林邏輯</a:t>
            </a:r>
            <a:endParaRPr lang="en-US" altLang="zh-TW" b="1" dirty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sz="1400" b="1" dirty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en-US" altLang="zh-TW" b="1" dirty="0">
                <a:latin typeface="Microsoft YaHei UI" pitchFamily="34" charset="-122"/>
                <a:ea typeface="Microsoft YaHei UI" pitchFamily="34" charset="-122"/>
              </a:rPr>
              <a:t>3)</a:t>
            </a:r>
            <a:r>
              <a:rPr lang="zh-TW" altLang="en-US" b="1" dirty="0">
                <a:latin typeface="Microsoft YaHei UI" pitchFamily="34" charset="-122"/>
                <a:ea typeface="Microsoft YaHei UI" pitchFamily="34" charset="-122"/>
              </a:rPr>
              <a:t>點選下方查詢</a:t>
            </a:r>
          </a:p>
        </p:txBody>
      </p:sp>
      <p:pic>
        <p:nvPicPr>
          <p:cNvPr id="12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608" y="123020"/>
            <a:ext cx="5676519" cy="72007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mpany Profile JJ">
      <a:dk1>
        <a:srgbClr val="666666"/>
      </a:dk1>
      <a:lt1>
        <a:srgbClr val="FFFFFF"/>
      </a:lt1>
      <a:dk2>
        <a:srgbClr val="000000"/>
      </a:dk2>
      <a:lt2>
        <a:srgbClr val="FFFFFF"/>
      </a:lt2>
      <a:accent1>
        <a:srgbClr val="F69E2C"/>
      </a:accent1>
      <a:accent2>
        <a:srgbClr val="FF7D67"/>
      </a:accent2>
      <a:accent3>
        <a:srgbClr val="FF438B"/>
      </a:accent3>
      <a:accent4>
        <a:srgbClr val="419D78"/>
      </a:accent4>
      <a:accent5>
        <a:srgbClr val="2C3047"/>
      </a:accent5>
      <a:accent6>
        <a:srgbClr val="D4D4D4"/>
      </a:accent6>
      <a:hlink>
        <a:srgbClr val="32A79F"/>
      </a:hlink>
      <a:folHlink>
        <a:srgbClr val="89E1D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Airi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軟正黑體&amp;Arial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riti.potx" id="{3D674442-5561-4A8E-B97D-45CC2B3F76DF}" vid="{1C5B432A-8218-4DE1-B9AB-CD1F5A228B05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37964</TotalTime>
  <Words>1058</Words>
  <Application>Microsoft Office PowerPoint</Application>
  <PresentationFormat>如螢幕大小 (4:3)</PresentationFormat>
  <Paragraphs>199</Paragraphs>
  <Slides>54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54</vt:i4>
      </vt:variant>
    </vt:vector>
  </HeadingPairs>
  <TitlesOfParts>
    <vt:vector size="72" baseType="lpstr">
      <vt:lpstr>Arial Unicode MS</vt:lpstr>
      <vt:lpstr>Microsoft YaHei</vt:lpstr>
      <vt:lpstr>Microsoft YaHei UI</vt:lpstr>
      <vt:lpstr>微軟正黑體</vt:lpstr>
      <vt:lpstr>新細明體</vt:lpstr>
      <vt:lpstr>PMingLiU-ExtB</vt:lpstr>
      <vt:lpstr>Arial</vt:lpstr>
      <vt:lpstr>Calibri</vt:lpstr>
      <vt:lpstr>Garamond</vt:lpstr>
      <vt:lpstr>Gill Sans MT</vt:lpstr>
      <vt:lpstr>Nunito Sans</vt:lpstr>
      <vt:lpstr>Nunito Sans ExtraLight</vt:lpstr>
      <vt:lpstr>Nunito Sans SemiBold</vt:lpstr>
      <vt:lpstr>Verdana</vt:lpstr>
      <vt:lpstr>Wingdings 2</vt:lpstr>
      <vt:lpstr>夏至</vt:lpstr>
      <vt:lpstr>Office Theme</vt:lpstr>
      <vt:lpstr>Airiti</vt:lpstr>
      <vt:lpstr>         明新科技大學電子資源利用          華藝數位股份有限公司</vt:lpstr>
      <vt:lpstr>PowerPoint 簡報</vt:lpstr>
      <vt:lpstr>AiritiLibrary華藝線上圖書館</vt:lpstr>
      <vt:lpstr>PowerPoint 簡報</vt:lpstr>
      <vt:lpstr>查找文章</vt:lpstr>
      <vt:lpstr>PowerPoint 簡報</vt:lpstr>
      <vt:lpstr>PowerPoint 簡報</vt:lpstr>
      <vt:lpstr>PowerPoint 簡報</vt:lpstr>
      <vt:lpstr>PowerPoint 簡報</vt:lpstr>
      <vt:lpstr>進階查詢之什麼是【布林邏輯】？</vt:lpstr>
      <vt:lpstr>PowerPoint 簡報</vt:lpstr>
      <vt:lpstr>PowerPoint 簡報</vt:lpstr>
      <vt:lpstr>PowerPoint 簡報</vt:lpstr>
      <vt:lpstr>PowerPoint 簡報</vt:lpstr>
      <vt:lpstr>下載全文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② iRead ebooks  華藝電子書(網頁版)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③ iRead ebooks  華藝電子書(APP版)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感謝聆聽，敬請指教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yuwen-airiti</dc:creator>
  <cp:lastModifiedBy>偉傑 孫</cp:lastModifiedBy>
  <cp:revision>3101</cp:revision>
  <cp:lastPrinted>2023-11-06T07:26:30Z</cp:lastPrinted>
  <dcterms:created xsi:type="dcterms:W3CDTF">2012-12-25T01:29:33Z</dcterms:created>
  <dcterms:modified xsi:type="dcterms:W3CDTF">2025-10-29T04:29:40Z</dcterms:modified>
</cp:coreProperties>
</file>